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61"/>
  </p:notesMasterIdLst>
  <p:sldIdLst>
    <p:sldId id="276" r:id="rId3"/>
    <p:sldId id="297" r:id="rId4"/>
    <p:sldId id="373" r:id="rId5"/>
    <p:sldId id="374" r:id="rId6"/>
    <p:sldId id="375" r:id="rId7"/>
    <p:sldId id="376" r:id="rId8"/>
    <p:sldId id="308" r:id="rId9"/>
    <p:sldId id="355" r:id="rId10"/>
    <p:sldId id="310" r:id="rId11"/>
    <p:sldId id="377" r:id="rId12"/>
    <p:sldId id="369" r:id="rId13"/>
    <p:sldId id="311" r:id="rId14"/>
    <p:sldId id="314" r:id="rId15"/>
    <p:sldId id="372" r:id="rId16"/>
    <p:sldId id="370" r:id="rId17"/>
    <p:sldId id="356" r:id="rId18"/>
    <p:sldId id="357" r:id="rId19"/>
    <p:sldId id="358" r:id="rId20"/>
    <p:sldId id="359" r:id="rId21"/>
    <p:sldId id="360" r:id="rId22"/>
    <p:sldId id="361" r:id="rId23"/>
    <p:sldId id="362" r:id="rId24"/>
    <p:sldId id="364" r:id="rId25"/>
    <p:sldId id="365" r:id="rId26"/>
    <p:sldId id="338" r:id="rId27"/>
    <p:sldId id="371" r:id="rId28"/>
    <p:sldId id="339" r:id="rId29"/>
    <p:sldId id="342" r:id="rId30"/>
    <p:sldId id="340" r:id="rId31"/>
    <p:sldId id="343" r:id="rId32"/>
    <p:sldId id="344" r:id="rId33"/>
    <p:sldId id="341" r:id="rId34"/>
    <p:sldId id="345" r:id="rId35"/>
    <p:sldId id="317" r:id="rId36"/>
    <p:sldId id="368" r:id="rId37"/>
    <p:sldId id="318" r:id="rId38"/>
    <p:sldId id="395" r:id="rId39"/>
    <p:sldId id="378" r:id="rId40"/>
    <p:sldId id="393" r:id="rId41"/>
    <p:sldId id="379" r:id="rId42"/>
    <p:sldId id="380" r:id="rId43"/>
    <p:sldId id="381" r:id="rId44"/>
    <p:sldId id="382" r:id="rId45"/>
    <p:sldId id="383" r:id="rId46"/>
    <p:sldId id="384" r:id="rId47"/>
    <p:sldId id="385" r:id="rId48"/>
    <p:sldId id="386" r:id="rId49"/>
    <p:sldId id="387" r:id="rId50"/>
    <p:sldId id="388" r:id="rId51"/>
    <p:sldId id="389" r:id="rId52"/>
    <p:sldId id="390" r:id="rId53"/>
    <p:sldId id="391" r:id="rId54"/>
    <p:sldId id="392" r:id="rId55"/>
    <p:sldId id="350" r:id="rId56"/>
    <p:sldId id="394" r:id="rId57"/>
    <p:sldId id="351" r:id="rId58"/>
    <p:sldId id="353" r:id="rId59"/>
    <p:sldId id="296" r:id="rId6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2" autoAdjust="0"/>
    <p:restoredTop sz="86435" autoAdjust="0"/>
  </p:normalViewPr>
  <p:slideViewPr>
    <p:cSldViewPr>
      <p:cViewPr varScale="1">
        <p:scale>
          <a:sx n="63" d="100"/>
          <a:sy n="63" d="100"/>
        </p:scale>
        <p:origin x="93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9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B8DBFE-B4F9-44F2-9EB0-92DC4EC0F484}" type="datetimeFigureOut">
              <a:rPr lang="pt-BR" smtClean="0"/>
              <a:t>21/08/2018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8FF6ED-BD67-4564-B87F-8AB0ADF2B9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0952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27584" y="6381328"/>
            <a:ext cx="2133600" cy="365125"/>
          </a:xfrm>
        </p:spPr>
        <p:txBody>
          <a:bodyPr/>
          <a:lstStyle/>
          <a:p>
            <a:fld id="{9C2C5085-0508-4DDB-8D65-B42E3C6D4AE0}" type="datetimeFigureOut">
              <a:rPr lang="pt-BR" smtClean="0"/>
              <a:t>21/08/2018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6142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21/08/2018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3461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21/08/2018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2695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C2C5085-0508-4DDB-8D65-B42E3C6D4AE0}" type="datetimeFigureOut">
              <a:rPr lang="pt-BR" smtClean="0"/>
              <a:t>21/08/2018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21/08/2018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21/08/2018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C2C5085-0508-4DDB-8D65-B42E3C6D4AE0}" type="datetimeFigureOut">
              <a:rPr lang="pt-BR" smtClean="0"/>
              <a:t>21/08/2018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C2C5085-0508-4DDB-8D65-B42E3C6D4AE0}" type="datetimeFigureOut">
              <a:rPr lang="pt-BR" smtClean="0"/>
              <a:t>21/08/2018</a:t>
            </a:fld>
            <a:endParaRPr lang="pt-BR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21/08/2018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21/08/2018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21/08/2018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21/08/2018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17452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C2C5085-0508-4DDB-8D65-B42E3C6D4AE0}" type="datetimeFigureOut">
              <a:rPr lang="pt-BR" smtClean="0"/>
              <a:t>21/08/2018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21/08/2018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C2C5085-0508-4DDB-8D65-B42E3C6D4AE0}" type="datetimeFigureOut">
              <a:rPr lang="pt-BR" smtClean="0"/>
              <a:t>21/08/2018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21/08/2018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21/08/2018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8778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21/08/2018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154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21/08/2018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3737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21/08/2018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5066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21/08/2018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0930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21/08/2018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9302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C5085-0508-4DDB-8D65-B42E3C6D4AE0}" type="datetimeFigureOut">
              <a:rPr lang="pt-BR" smtClean="0"/>
              <a:t>21/08/2018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45884-CDFB-4DC8-8ED4-A4357FE8F747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7" name="AutoShape 2" descr="Resultado de imagem para ifpe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268CE559-B6A6-472C-B71B-7218F1D557C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63" y="5589240"/>
            <a:ext cx="2500637" cy="979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8982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C2C5085-0508-4DDB-8D65-B42E3C6D4AE0}" type="datetimeFigureOut">
              <a:rPr lang="pt-BR" smtClean="0"/>
              <a:t>21/08/2018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860032" y="1975123"/>
            <a:ext cx="4032448" cy="2101949"/>
          </a:xfrm>
        </p:spPr>
        <p:txBody>
          <a:bodyPr>
            <a:normAutofit fontScale="90000"/>
          </a:bodyPr>
          <a:lstStyle/>
          <a:p>
            <a:r>
              <a:rPr lang="pt-BR" sz="5400" b="1" dirty="0"/>
              <a:t>Listas Encadeadas</a:t>
            </a:r>
            <a:br>
              <a:rPr lang="pt-BR" sz="5400" b="1" dirty="0"/>
            </a:br>
            <a:br>
              <a:rPr lang="pt-BR" sz="5400" b="1" dirty="0"/>
            </a:br>
            <a:endParaRPr lang="pt-BR" sz="5400" b="1" dirty="0"/>
          </a:p>
        </p:txBody>
      </p:sp>
      <p:sp>
        <p:nvSpPr>
          <p:cNvPr id="6" name="AutoShape 2" descr="Resultado de imagem para ifp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4255641" cy="4197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ítulo 2">
            <a:extLst>
              <a:ext uri="{FF2B5EF4-FFF2-40B4-BE49-F238E27FC236}">
                <a16:creationId xmlns:a16="http://schemas.microsoft.com/office/drawing/2014/main" id="{DDC92425-4F19-4990-9BE1-662D84EA19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3309" y="5589240"/>
            <a:ext cx="4608512" cy="1080120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Prof. Rafael Mesquita</a:t>
            </a:r>
          </a:p>
          <a:p>
            <a:r>
              <a:rPr lang="pt-BR" dirty="0"/>
              <a:t>rgm@cin.ufpe.br</a:t>
            </a:r>
          </a:p>
        </p:txBody>
      </p:sp>
    </p:spTree>
    <p:extLst>
      <p:ext uri="{BB962C8B-B14F-4D97-AF65-F5344CB8AC3E}">
        <p14:creationId xmlns:p14="http://schemas.microsoft.com/office/powerpoint/2010/main" val="3532779725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Lista encadeada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/>
          </a:bodyPr>
          <a:lstStyle/>
          <a:p>
            <a:r>
              <a:rPr lang="pt-BR" dirty="0"/>
              <a:t>Implementação: criação de uma nova lista</a:t>
            </a:r>
          </a:p>
          <a:p>
            <a:pPr marL="0" indent="0">
              <a:buNone/>
            </a:pPr>
            <a:r>
              <a:rPr lang="pt-BR" sz="24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Lista</a:t>
            </a:r>
            <a:r>
              <a:rPr lang="pt-BR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* criaLista()</a:t>
            </a:r>
          </a:p>
          <a:p>
            <a:pPr marL="0" indent="0">
              <a:buNone/>
            </a:pPr>
            <a:r>
              <a:rPr lang="pt-BR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pPr marL="0" indent="0">
              <a:buNone/>
            </a:pPr>
            <a:r>
              <a:rPr lang="pt-BR" sz="24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	return</a:t>
            </a:r>
            <a:r>
              <a:rPr lang="pt-BR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pt-BR" sz="2400" dirty="0">
                <a:solidFill>
                  <a:srgbClr val="6F008A"/>
                </a:solidFill>
                <a:highlight>
                  <a:srgbClr val="FFFFFF"/>
                </a:highlight>
                <a:latin typeface="Consolas"/>
              </a:rPr>
              <a:t>NULL</a:t>
            </a:r>
            <a:r>
              <a:rPr lang="pt-BR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pPr marL="0" indent="0">
              <a:buNone/>
            </a:pPr>
            <a:r>
              <a:rPr lang="pt-BR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  <a:p>
            <a:pPr lvl="1"/>
            <a:endParaRPr lang="pt-BR" dirty="0"/>
          </a:p>
          <a:p>
            <a:pPr lvl="1"/>
            <a:r>
              <a:rPr lang="pt-BR" dirty="0"/>
              <a:t>Quando a lista é criada, temos uma lista vazia:</a:t>
            </a:r>
          </a:p>
          <a:p>
            <a:pPr lvl="2"/>
            <a:r>
              <a:rPr lang="pt-BR" dirty="0"/>
              <a:t>Não existe nenhum elemento</a:t>
            </a:r>
          </a:p>
          <a:p>
            <a:pPr lvl="2"/>
            <a:r>
              <a:rPr lang="pt-BR" dirty="0"/>
              <a:t>A referência para a lista aponta para NULL</a:t>
            </a:r>
          </a:p>
          <a:p>
            <a:pPr lvl="1"/>
            <a:r>
              <a:rPr lang="pt-BR" dirty="0"/>
              <a:t>Garante que o último elemento da lista aponta para NULL</a:t>
            </a:r>
          </a:p>
          <a:p>
            <a:pPr lvl="1"/>
            <a:endParaRPr lang="pt-BR" dirty="0"/>
          </a:p>
        </p:txBody>
      </p:sp>
      <p:sp>
        <p:nvSpPr>
          <p:cNvPr id="9" name="Rectangle 8"/>
          <p:cNvSpPr/>
          <p:nvPr/>
        </p:nvSpPr>
        <p:spPr>
          <a:xfrm>
            <a:off x="5364088" y="2132856"/>
            <a:ext cx="36724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main()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endParaRPr lang="pt-BR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pt-BR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Lista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* ref = criaLista();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...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32892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Lista encadeada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/>
          </a:bodyPr>
          <a:lstStyle/>
          <a:p>
            <a:r>
              <a:rPr lang="pt-BR" dirty="0"/>
              <a:t>Implementação: Inserção</a:t>
            </a:r>
          </a:p>
          <a:p>
            <a:pPr lvl="1"/>
            <a:r>
              <a:rPr lang="pt-BR" dirty="0"/>
              <a:t>Função deve receber a lista onde o novo elemento será inserido</a:t>
            </a:r>
          </a:p>
          <a:p>
            <a:pPr lvl="1"/>
            <a:r>
              <a:rPr lang="pt-BR" dirty="0"/>
              <a:t>E o valor da informação do novo elemento</a:t>
            </a:r>
          </a:p>
          <a:p>
            <a:pPr lvl="2"/>
            <a:r>
              <a:rPr lang="pt-BR" dirty="0"/>
              <a:t>Um inteiro no nosso exemplo</a:t>
            </a:r>
          </a:p>
          <a:p>
            <a:pPr lvl="1"/>
            <a:r>
              <a:rPr lang="pt-BR" dirty="0"/>
              <a:t>Abordagem utilizada nesta aula: </a:t>
            </a:r>
          </a:p>
          <a:p>
            <a:pPr lvl="2"/>
            <a:r>
              <a:rPr lang="pt-BR" dirty="0"/>
              <a:t>Inserir sempre no início da lista</a:t>
            </a:r>
          </a:p>
          <a:p>
            <a:pPr lvl="2"/>
            <a:r>
              <a:rPr lang="pt-BR" dirty="0"/>
              <a:t>Mais eficiente do que inserir no meio ou no final da lista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030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Lista encadeada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4997152"/>
          </a:xfrm>
        </p:spPr>
        <p:txBody>
          <a:bodyPr>
            <a:normAutofit/>
          </a:bodyPr>
          <a:lstStyle/>
          <a:p>
            <a:r>
              <a:rPr lang="pt-BR" dirty="0"/>
              <a:t>Implementação: inserção no início da lista</a:t>
            </a:r>
          </a:p>
          <a:p>
            <a:endParaRPr lang="pt-BR" dirty="0"/>
          </a:p>
          <a:p>
            <a:pPr marL="0" indent="0">
              <a:buNone/>
            </a:pPr>
            <a:endParaRPr lang="pt-BR" sz="2400" dirty="0"/>
          </a:p>
        </p:txBody>
      </p:sp>
      <p:sp>
        <p:nvSpPr>
          <p:cNvPr id="4" name="Rectangle 3"/>
          <p:cNvSpPr/>
          <p:nvPr/>
        </p:nvSpPr>
        <p:spPr>
          <a:xfrm>
            <a:off x="1763688" y="2996952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" name="Straight Connector 4"/>
          <p:cNvCxnSpPr/>
          <p:nvPr/>
        </p:nvCxnSpPr>
        <p:spPr>
          <a:xfrm>
            <a:off x="2771800" y="2996952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763688" y="3284984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1</a:t>
            </a:r>
            <a:endParaRPr lang="pt-BR" b="1" dirty="0"/>
          </a:p>
        </p:txBody>
      </p:sp>
      <p:sp>
        <p:nvSpPr>
          <p:cNvPr id="7" name="TextBox 6"/>
          <p:cNvSpPr txBox="1"/>
          <p:nvPr/>
        </p:nvSpPr>
        <p:spPr>
          <a:xfrm rot="5400000">
            <a:off x="2663198" y="3320398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045023" y="3501008"/>
            <a:ext cx="1238945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283968" y="2996952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5292080" y="2996952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5183478" y="3320398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565303" y="3501008"/>
            <a:ext cx="1238945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876256" y="2996952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4" name="Straight Connector 13"/>
          <p:cNvCxnSpPr/>
          <p:nvPr/>
        </p:nvCxnSpPr>
        <p:spPr>
          <a:xfrm>
            <a:off x="7884368" y="2996952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7884368" y="2996952"/>
            <a:ext cx="504056" cy="100811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283967" y="3284984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2 </a:t>
            </a:r>
            <a:endParaRPr lang="pt-BR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876256" y="3284984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3 </a:t>
            </a:r>
            <a:endParaRPr lang="pt-BR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39552" y="2204864"/>
            <a:ext cx="1494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Lista* ref</a:t>
            </a:r>
            <a:endParaRPr lang="pt-BR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115992" y="2728084"/>
            <a:ext cx="576440" cy="441321"/>
          </a:xfrm>
          <a:prstGeom prst="straightConnector1">
            <a:avLst/>
          </a:prstGeom>
          <a:ln w="2222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08277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Lista encadeada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4997152"/>
          </a:xfrm>
        </p:spPr>
        <p:txBody>
          <a:bodyPr>
            <a:normAutofit/>
          </a:bodyPr>
          <a:lstStyle/>
          <a:p>
            <a:r>
              <a:rPr lang="pt-BR" dirty="0"/>
              <a:t>Implementação: inserção no início da lista</a:t>
            </a:r>
          </a:p>
          <a:p>
            <a:endParaRPr lang="pt-BR" dirty="0"/>
          </a:p>
          <a:p>
            <a:pPr marL="0" indent="0">
              <a:buNone/>
            </a:pPr>
            <a:endParaRPr lang="pt-BR" sz="2400" dirty="0"/>
          </a:p>
        </p:txBody>
      </p:sp>
      <p:sp>
        <p:nvSpPr>
          <p:cNvPr id="4" name="Rectangle 3"/>
          <p:cNvSpPr/>
          <p:nvPr/>
        </p:nvSpPr>
        <p:spPr>
          <a:xfrm>
            <a:off x="1763688" y="2996952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" name="Straight Connector 4"/>
          <p:cNvCxnSpPr/>
          <p:nvPr/>
        </p:nvCxnSpPr>
        <p:spPr>
          <a:xfrm>
            <a:off x="2771800" y="2996952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763688" y="3284984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1</a:t>
            </a:r>
            <a:endParaRPr lang="pt-BR" b="1" dirty="0"/>
          </a:p>
        </p:txBody>
      </p:sp>
      <p:sp>
        <p:nvSpPr>
          <p:cNvPr id="7" name="TextBox 6"/>
          <p:cNvSpPr txBox="1"/>
          <p:nvPr/>
        </p:nvSpPr>
        <p:spPr>
          <a:xfrm rot="5400000">
            <a:off x="2663198" y="3320398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045023" y="3501008"/>
            <a:ext cx="1238945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283968" y="2996952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5292080" y="2996952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5183478" y="3320398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565303" y="3501008"/>
            <a:ext cx="1238945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876256" y="2996952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4" name="Straight Connector 13"/>
          <p:cNvCxnSpPr/>
          <p:nvPr/>
        </p:nvCxnSpPr>
        <p:spPr>
          <a:xfrm>
            <a:off x="7884368" y="2996952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7884368" y="2996952"/>
            <a:ext cx="504056" cy="100811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283967" y="3284984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2</a:t>
            </a:r>
            <a:endParaRPr lang="pt-BR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876256" y="3284984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3</a:t>
            </a:r>
            <a:endParaRPr lang="pt-BR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39552" y="2204864"/>
            <a:ext cx="1494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Lista* ref</a:t>
            </a:r>
            <a:endParaRPr lang="pt-BR" dirty="0"/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827584" y="2728084"/>
            <a:ext cx="288408" cy="1637020"/>
          </a:xfrm>
          <a:prstGeom prst="straightConnector1">
            <a:avLst/>
          </a:prstGeom>
          <a:ln w="2222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95536" y="4365104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TextBox 21"/>
          <p:cNvSpPr txBox="1"/>
          <p:nvPr/>
        </p:nvSpPr>
        <p:spPr>
          <a:xfrm>
            <a:off x="395536" y="4653136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0</a:t>
            </a:r>
            <a:endParaRPr lang="pt-BR" b="1" dirty="0"/>
          </a:p>
        </p:txBody>
      </p:sp>
      <p:sp>
        <p:nvSpPr>
          <p:cNvPr id="23" name="TextBox 22"/>
          <p:cNvSpPr txBox="1"/>
          <p:nvPr/>
        </p:nvSpPr>
        <p:spPr>
          <a:xfrm rot="5400000">
            <a:off x="1295046" y="4688550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1676871" y="4005064"/>
            <a:ext cx="446857" cy="86409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440069" y="4365104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107504" y="4077072"/>
            <a:ext cx="2160240" cy="1728192"/>
          </a:xfrm>
          <a:prstGeom prst="ellipse">
            <a:avLst/>
          </a:prstGeom>
          <a:noFill/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TextBox 28"/>
          <p:cNvSpPr txBox="1"/>
          <p:nvPr/>
        </p:nvSpPr>
        <p:spPr>
          <a:xfrm>
            <a:off x="71500" y="5807067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rgbClr val="FFC000"/>
                </a:solidFill>
              </a:rPr>
              <a:t>Novo elemento inserido!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1115992" y="2728084"/>
            <a:ext cx="576440" cy="441321"/>
          </a:xfrm>
          <a:prstGeom prst="straightConnector1">
            <a:avLst/>
          </a:prstGeom>
          <a:ln w="2222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2987824" y="4509120"/>
            <a:ext cx="63904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Lista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* insere(</a:t>
            </a:r>
            <a:r>
              <a:rPr lang="pt-BR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Lista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*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, </a:t>
            </a:r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valor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pt-BR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  Lista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* novoNo = (</a:t>
            </a:r>
            <a:r>
              <a:rPr lang="pt-BR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Lista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*)malloc(</a:t>
            </a:r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sizeof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pt-BR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Lista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));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novoNo-&gt;info =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valor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novoNo-&gt;prox =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  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novoNo;</a:t>
            </a:r>
          </a:p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return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00677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/>
      <p:bldP spid="23" grpId="0"/>
      <p:bldP spid="28" grpId="0" animBg="1"/>
      <p:bldP spid="2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/>
          <p:cNvSpPr/>
          <p:nvPr/>
        </p:nvSpPr>
        <p:spPr>
          <a:xfrm>
            <a:off x="107504" y="4649068"/>
            <a:ext cx="6390456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Lista</a:t>
            </a:r>
            <a:r>
              <a:rPr lang="pt-BR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* insere(</a:t>
            </a:r>
            <a:r>
              <a:rPr lang="pt-BR" sz="16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Lista</a:t>
            </a:r>
            <a:r>
              <a:rPr lang="pt-BR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* </a:t>
            </a:r>
            <a:r>
              <a:rPr lang="pt-BR" b="1" u="sng" dirty="0">
                <a:solidFill>
                  <a:srgbClr val="7030A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, </a:t>
            </a:r>
            <a:r>
              <a:rPr lang="pt-BR" sz="16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pt-BR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pt-BR" sz="1600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valor</a:t>
            </a:r>
            <a:r>
              <a:rPr lang="pt-BR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r>
              <a:rPr lang="pt-BR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pt-BR" sz="16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  Lista</a:t>
            </a:r>
            <a:r>
              <a:rPr lang="pt-BR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* novoNo = (</a:t>
            </a:r>
            <a:r>
              <a:rPr lang="pt-BR" sz="16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Lista</a:t>
            </a:r>
            <a:r>
              <a:rPr lang="pt-BR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*)malloc(</a:t>
            </a:r>
            <a:r>
              <a:rPr lang="pt-BR" sz="16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sizeof</a:t>
            </a:r>
            <a:r>
              <a:rPr lang="pt-BR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pt-BR" sz="16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Lista</a:t>
            </a:r>
            <a:r>
              <a:rPr lang="pt-BR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));</a:t>
            </a:r>
          </a:p>
          <a:p>
            <a:r>
              <a:rPr lang="pt-BR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novoNo-&gt;info = </a:t>
            </a:r>
            <a:r>
              <a:rPr lang="pt-BR" sz="1600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valor</a:t>
            </a:r>
            <a:r>
              <a:rPr lang="pt-BR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r>
              <a:rPr lang="pt-BR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novoNo-&gt;prox = </a:t>
            </a:r>
            <a:r>
              <a:rPr lang="pt-BR" b="1" u="sng" dirty="0">
                <a:solidFill>
                  <a:srgbClr val="7030A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r>
              <a:rPr lang="pt-BR" sz="1600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  </a:t>
            </a:r>
            <a:r>
              <a:rPr lang="pt-BR" b="1" u="sng" dirty="0">
                <a:solidFill>
                  <a:srgbClr val="7030A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novoNo;</a:t>
            </a:r>
          </a:p>
          <a:p>
            <a:r>
              <a:rPr lang="pt-BR" sz="16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return</a:t>
            </a:r>
            <a:r>
              <a:rPr lang="pt-BR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pt-BR" b="1" u="sng" dirty="0">
                <a:solidFill>
                  <a:srgbClr val="7030A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r>
              <a:rPr lang="pt-BR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Lista encadeada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4997152"/>
          </a:xfrm>
        </p:spPr>
        <p:txBody>
          <a:bodyPr>
            <a:normAutofit/>
          </a:bodyPr>
          <a:lstStyle/>
          <a:p>
            <a:r>
              <a:rPr lang="pt-BR" dirty="0"/>
              <a:t>Detalhe: cópia de ‘ref’ é modificada em insere()</a:t>
            </a:r>
          </a:p>
          <a:p>
            <a:endParaRPr lang="pt-BR" dirty="0"/>
          </a:p>
          <a:p>
            <a:pPr marL="0" indent="0">
              <a:buNone/>
            </a:pPr>
            <a:endParaRPr lang="pt-BR" sz="2400" dirty="0"/>
          </a:p>
        </p:txBody>
      </p:sp>
      <p:sp>
        <p:nvSpPr>
          <p:cNvPr id="4" name="Rectangle 3"/>
          <p:cNvSpPr/>
          <p:nvPr/>
        </p:nvSpPr>
        <p:spPr>
          <a:xfrm>
            <a:off x="3563888" y="2996952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0" y="2996952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563888" y="3284984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1</a:t>
            </a:r>
            <a:endParaRPr lang="pt-BR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67544" y="2060848"/>
            <a:ext cx="1494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Lista* </a:t>
            </a:r>
            <a:r>
              <a:rPr lang="pt-BR" sz="2800" b="1" u="sng" dirty="0">
                <a:solidFill>
                  <a:srgbClr val="00B050"/>
                </a:solidFill>
              </a:rPr>
              <a:t>ref</a:t>
            </a:r>
            <a:endParaRPr lang="pt-BR" b="1" u="sng" dirty="0">
              <a:solidFill>
                <a:srgbClr val="00B050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475656" y="2458000"/>
            <a:ext cx="2664296" cy="538952"/>
          </a:xfrm>
          <a:prstGeom prst="straightConnector1">
            <a:avLst/>
          </a:prstGeom>
          <a:ln w="2222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5940152" y="4581128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main()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pt-BR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Lista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* </a:t>
            </a:r>
            <a:r>
              <a:rPr lang="pt-BR" b="1" u="sng" dirty="0">
                <a:solidFill>
                  <a:srgbClr val="00B05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</a:t>
            </a:r>
            <a:r>
              <a:rPr lang="pt-BR" dirty="0">
                <a:solidFill>
                  <a:srgbClr val="6F008A"/>
                </a:solidFill>
                <a:highlight>
                  <a:srgbClr val="FFFFFF"/>
                </a:highlight>
                <a:latin typeface="Consolas"/>
              </a:rPr>
              <a:t>NULL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r>
              <a:rPr lang="pt-BR" b="1" u="sng" dirty="0">
                <a:solidFill>
                  <a:srgbClr val="00B05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insere(</a:t>
            </a:r>
            <a:r>
              <a:rPr lang="pt-BR" b="1" u="sng" dirty="0">
                <a:solidFill>
                  <a:srgbClr val="00B05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, 1);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...</a:t>
            </a:r>
            <a:endParaRPr lang="pt-BR" dirty="0"/>
          </a:p>
        </p:txBody>
      </p:sp>
      <p:cxnSp>
        <p:nvCxnSpPr>
          <p:cNvPr id="39" name="Straight Connector 38"/>
          <p:cNvCxnSpPr/>
          <p:nvPr/>
        </p:nvCxnSpPr>
        <p:spPr>
          <a:xfrm flipV="1">
            <a:off x="4572000" y="2996952"/>
            <a:ext cx="504056" cy="100811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1961864" y="2322458"/>
            <a:ext cx="3690256" cy="135542"/>
          </a:xfrm>
          <a:prstGeom prst="straightConnector1">
            <a:avLst/>
          </a:prstGeom>
          <a:ln w="2222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652120" y="227333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NULL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7504" y="4005064"/>
            <a:ext cx="2700300" cy="36933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pt-BR" b="1" u="sng" dirty="0" err="1">
                <a:solidFill>
                  <a:srgbClr val="7030A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/>
              <a:t> é uma cópia de </a:t>
            </a:r>
            <a:r>
              <a:rPr lang="pt-BR" b="1" u="sng" dirty="0">
                <a:solidFill>
                  <a:srgbClr val="00B05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/>
              <a:t> </a:t>
            </a:r>
          </a:p>
        </p:txBody>
      </p:sp>
      <p:cxnSp>
        <p:nvCxnSpPr>
          <p:cNvPr id="15" name="Straight Arrow Connector 19">
            <a:extLst>
              <a:ext uri="{FF2B5EF4-FFF2-40B4-BE49-F238E27FC236}">
                <a16:creationId xmlns:a16="http://schemas.microsoft.com/office/drawing/2014/main" id="{2E6893CA-DE95-4BFF-BC53-7F18DD8FFA22}"/>
              </a:ext>
            </a:extLst>
          </p:cNvPr>
          <p:cNvCxnSpPr>
            <a:cxnSpLocks/>
            <a:stCxn id="4" idx="3"/>
          </p:cNvCxnSpPr>
          <p:nvPr/>
        </p:nvCxnSpPr>
        <p:spPr>
          <a:xfrm flipV="1">
            <a:off x="5076056" y="2630688"/>
            <a:ext cx="756084" cy="870320"/>
          </a:xfrm>
          <a:prstGeom prst="straightConnector1">
            <a:avLst/>
          </a:prstGeom>
          <a:ln w="2222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9973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Lista encadeada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/>
          </a:bodyPr>
          <a:lstStyle/>
          <a:p>
            <a:r>
              <a:rPr lang="pt-BR" dirty="0"/>
              <a:t>Implementação: Impressão</a:t>
            </a:r>
          </a:p>
          <a:p>
            <a:pPr lvl="1"/>
            <a:r>
              <a:rPr lang="pt-BR" dirty="0"/>
              <a:t>Após inserção de elementos, é importante imprimir a lista para testar se o funcionamento está correto</a:t>
            </a:r>
          </a:p>
          <a:p>
            <a:pPr lvl="2"/>
            <a:r>
              <a:rPr lang="pt-BR" dirty="0"/>
              <a:t>Mesmo vale após remoção de elementos</a:t>
            </a:r>
          </a:p>
          <a:p>
            <a:pPr lvl="1"/>
            <a:r>
              <a:rPr lang="pt-BR" dirty="0"/>
              <a:t>Cada nó da lista deve ser acessado, e sua informação impressa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5391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Lista encadeada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4997152"/>
          </a:xfrm>
        </p:spPr>
        <p:txBody>
          <a:bodyPr>
            <a:normAutofit/>
          </a:bodyPr>
          <a:lstStyle/>
          <a:p>
            <a:r>
              <a:rPr lang="pt-BR" dirty="0"/>
              <a:t>Implementação: impressão da lista</a:t>
            </a:r>
          </a:p>
          <a:p>
            <a:endParaRPr lang="pt-BR" dirty="0"/>
          </a:p>
          <a:p>
            <a:pPr marL="0" indent="0">
              <a:buNone/>
            </a:pPr>
            <a:endParaRPr lang="pt-BR" sz="2400" dirty="0"/>
          </a:p>
        </p:txBody>
      </p:sp>
      <p:sp>
        <p:nvSpPr>
          <p:cNvPr id="4" name="Rectangle 3"/>
          <p:cNvSpPr/>
          <p:nvPr/>
        </p:nvSpPr>
        <p:spPr>
          <a:xfrm>
            <a:off x="1763688" y="2492896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" name="Straight Connector 4"/>
          <p:cNvCxnSpPr/>
          <p:nvPr/>
        </p:nvCxnSpPr>
        <p:spPr>
          <a:xfrm>
            <a:off x="2771800" y="2492896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763688" y="2780928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1</a:t>
            </a:r>
            <a:endParaRPr lang="pt-BR" b="1" dirty="0"/>
          </a:p>
        </p:txBody>
      </p:sp>
      <p:sp>
        <p:nvSpPr>
          <p:cNvPr id="7" name="TextBox 6"/>
          <p:cNvSpPr txBox="1"/>
          <p:nvPr/>
        </p:nvSpPr>
        <p:spPr>
          <a:xfrm rot="5400000">
            <a:off x="2663198" y="2816342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045023" y="2996952"/>
            <a:ext cx="1238945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283968" y="2492896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5292080" y="2492896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5183478" y="2816342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565303" y="2996952"/>
            <a:ext cx="1238945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876256" y="2492896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4" name="Straight Connector 13"/>
          <p:cNvCxnSpPr/>
          <p:nvPr/>
        </p:nvCxnSpPr>
        <p:spPr>
          <a:xfrm>
            <a:off x="7884368" y="2492896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7884368" y="2492896"/>
            <a:ext cx="504056" cy="100811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283967" y="2780928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2</a:t>
            </a:r>
            <a:endParaRPr lang="pt-BR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876256" y="2780928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3</a:t>
            </a:r>
            <a:endParaRPr lang="pt-BR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81882" y="2403739"/>
            <a:ext cx="1494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Lista* ref</a:t>
            </a:r>
            <a:endParaRPr lang="pt-BR" dirty="0"/>
          </a:p>
        </p:txBody>
      </p:sp>
      <p:cxnSp>
        <p:nvCxnSpPr>
          <p:cNvPr id="20" name="Straight Arrow Connector 19"/>
          <p:cNvCxnSpPr>
            <a:stCxn id="18" idx="2"/>
          </p:cNvCxnSpPr>
          <p:nvPr/>
        </p:nvCxnSpPr>
        <p:spPr>
          <a:xfrm flipH="1">
            <a:off x="827584" y="2926959"/>
            <a:ext cx="101458" cy="934089"/>
          </a:xfrm>
          <a:prstGeom prst="straightConnector1">
            <a:avLst/>
          </a:prstGeom>
          <a:ln w="2222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95536" y="3861048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TextBox 21"/>
          <p:cNvSpPr txBox="1"/>
          <p:nvPr/>
        </p:nvSpPr>
        <p:spPr>
          <a:xfrm>
            <a:off x="395536" y="4149080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0</a:t>
            </a:r>
            <a:endParaRPr lang="pt-BR" b="1" dirty="0"/>
          </a:p>
        </p:txBody>
      </p:sp>
      <p:sp>
        <p:nvSpPr>
          <p:cNvPr id="23" name="TextBox 22"/>
          <p:cNvSpPr txBox="1"/>
          <p:nvPr/>
        </p:nvSpPr>
        <p:spPr>
          <a:xfrm rot="5400000">
            <a:off x="1295046" y="4184494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1676871" y="3501008"/>
            <a:ext cx="446857" cy="86409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440069" y="3861048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71622" y="5661248"/>
            <a:ext cx="999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p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330116" y="3717032"/>
            <a:ext cx="534634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imprimir(</a:t>
            </a:r>
            <a:r>
              <a:rPr lang="pt-BR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Lista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*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pt-BR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  Lista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* p;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printf(</a:t>
            </a:r>
            <a:r>
              <a:rPr lang="pt-BR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"\nImprimindo a lista:\n"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if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== </a:t>
            </a:r>
            <a:r>
              <a:rPr lang="pt-BR" dirty="0">
                <a:solidFill>
                  <a:srgbClr val="6F008A"/>
                </a:solidFill>
                <a:highlight>
                  <a:srgbClr val="FFFFFF"/>
                </a:highlight>
                <a:latin typeface="Consolas"/>
              </a:rPr>
              <a:t>NULL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){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printf(</a:t>
            </a:r>
            <a:r>
              <a:rPr lang="pt-BR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"Lista vazia!"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  return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}</a:t>
            </a:r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</a:t>
            </a:r>
          </a:p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for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(p =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 p != </a:t>
            </a:r>
            <a:r>
              <a:rPr lang="pt-BR" dirty="0">
                <a:solidFill>
                  <a:srgbClr val="6F008A"/>
                </a:solidFill>
                <a:highlight>
                  <a:srgbClr val="FFFFFF"/>
                </a:highlight>
                <a:latin typeface="Consolas"/>
              </a:rPr>
              <a:t>NULL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 p = p-&gt;prox)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printf(</a:t>
            </a:r>
            <a:r>
              <a:rPr lang="pt-BR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"%d "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, p-&gt;info);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12672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3330116" y="3717032"/>
            <a:ext cx="534634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imprimir(</a:t>
            </a:r>
            <a:r>
              <a:rPr lang="pt-BR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Lista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*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pt-BR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  Lista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* p;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printf(</a:t>
            </a:r>
            <a:r>
              <a:rPr lang="pt-BR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"\nImprimindo a lista:\n"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if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== </a:t>
            </a:r>
            <a:r>
              <a:rPr lang="pt-BR" dirty="0">
                <a:solidFill>
                  <a:srgbClr val="6F008A"/>
                </a:solidFill>
                <a:highlight>
                  <a:srgbClr val="FFFFFF"/>
                </a:highlight>
                <a:latin typeface="Consolas"/>
              </a:rPr>
              <a:t>NULL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){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printf(</a:t>
            </a:r>
            <a:r>
              <a:rPr lang="pt-BR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"Lista vazia!"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  return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}</a:t>
            </a:r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</a:t>
            </a:r>
          </a:p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for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(p =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 p != </a:t>
            </a:r>
            <a:r>
              <a:rPr lang="pt-BR" dirty="0">
                <a:solidFill>
                  <a:srgbClr val="6F008A"/>
                </a:solidFill>
                <a:highlight>
                  <a:srgbClr val="FFFFFF"/>
                </a:highlight>
                <a:latin typeface="Consolas"/>
              </a:rPr>
              <a:t>NULL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 p = p-&gt;prox)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printf(</a:t>
            </a:r>
            <a:r>
              <a:rPr lang="pt-BR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"%d "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, p-&gt;info);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  <a:endParaRPr lang="pt-B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Lista encadeada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4997152"/>
          </a:xfrm>
        </p:spPr>
        <p:txBody>
          <a:bodyPr>
            <a:normAutofit/>
          </a:bodyPr>
          <a:lstStyle/>
          <a:p>
            <a:r>
              <a:rPr lang="pt-BR" dirty="0"/>
              <a:t>Implementação: impressão da lista</a:t>
            </a:r>
          </a:p>
          <a:p>
            <a:endParaRPr lang="pt-BR" dirty="0"/>
          </a:p>
          <a:p>
            <a:pPr marL="0" indent="0">
              <a:buNone/>
            </a:pPr>
            <a:endParaRPr lang="pt-BR" sz="2400" dirty="0"/>
          </a:p>
        </p:txBody>
      </p:sp>
      <p:sp>
        <p:nvSpPr>
          <p:cNvPr id="4" name="Rectangle 3"/>
          <p:cNvSpPr/>
          <p:nvPr/>
        </p:nvSpPr>
        <p:spPr>
          <a:xfrm>
            <a:off x="1763688" y="2492896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" name="Straight Connector 4"/>
          <p:cNvCxnSpPr/>
          <p:nvPr/>
        </p:nvCxnSpPr>
        <p:spPr>
          <a:xfrm>
            <a:off x="2771800" y="2492896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763688" y="2780928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1</a:t>
            </a:r>
            <a:endParaRPr lang="pt-BR" b="1" dirty="0"/>
          </a:p>
        </p:txBody>
      </p:sp>
      <p:sp>
        <p:nvSpPr>
          <p:cNvPr id="7" name="TextBox 6"/>
          <p:cNvSpPr txBox="1"/>
          <p:nvPr/>
        </p:nvSpPr>
        <p:spPr>
          <a:xfrm rot="5400000">
            <a:off x="2663198" y="2816342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045023" y="2996952"/>
            <a:ext cx="1238945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283968" y="2492896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5292080" y="2492896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5183478" y="2816342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565303" y="2996952"/>
            <a:ext cx="1238945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876256" y="2492896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4" name="Straight Connector 13"/>
          <p:cNvCxnSpPr/>
          <p:nvPr/>
        </p:nvCxnSpPr>
        <p:spPr>
          <a:xfrm>
            <a:off x="7884368" y="2492896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7884368" y="2492896"/>
            <a:ext cx="504056" cy="100811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283967" y="2780928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2</a:t>
            </a:r>
            <a:endParaRPr lang="pt-BR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876256" y="2780928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3</a:t>
            </a:r>
            <a:endParaRPr lang="pt-BR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81882" y="2403739"/>
            <a:ext cx="1494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Lista* ref</a:t>
            </a:r>
            <a:endParaRPr lang="pt-BR" dirty="0"/>
          </a:p>
        </p:txBody>
      </p:sp>
      <p:cxnSp>
        <p:nvCxnSpPr>
          <p:cNvPr id="20" name="Straight Arrow Connector 19"/>
          <p:cNvCxnSpPr>
            <a:stCxn id="18" idx="2"/>
          </p:cNvCxnSpPr>
          <p:nvPr/>
        </p:nvCxnSpPr>
        <p:spPr>
          <a:xfrm flipH="1">
            <a:off x="827584" y="2926959"/>
            <a:ext cx="101458" cy="934089"/>
          </a:xfrm>
          <a:prstGeom prst="straightConnector1">
            <a:avLst/>
          </a:prstGeom>
          <a:ln w="2222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95536" y="3861048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TextBox 21"/>
          <p:cNvSpPr txBox="1"/>
          <p:nvPr/>
        </p:nvSpPr>
        <p:spPr>
          <a:xfrm>
            <a:off x="395536" y="4149080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0</a:t>
            </a:r>
            <a:endParaRPr lang="pt-BR" b="1" dirty="0"/>
          </a:p>
        </p:txBody>
      </p:sp>
      <p:sp>
        <p:nvSpPr>
          <p:cNvPr id="23" name="TextBox 22"/>
          <p:cNvSpPr txBox="1"/>
          <p:nvPr/>
        </p:nvSpPr>
        <p:spPr>
          <a:xfrm rot="5400000">
            <a:off x="1295046" y="4184494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1676871" y="3501008"/>
            <a:ext cx="446857" cy="86409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440069" y="3861048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878313" y="3394003"/>
            <a:ext cx="999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p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283967" y="5978897"/>
            <a:ext cx="1101105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0113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3330116" y="3717031"/>
            <a:ext cx="534634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imprimir(</a:t>
            </a:r>
            <a:r>
              <a:rPr lang="pt-BR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Lista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*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pt-BR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  Lista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* p;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printf(</a:t>
            </a:r>
            <a:r>
              <a:rPr lang="pt-BR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"\nImprimindo a lista:\n"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if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== </a:t>
            </a:r>
            <a:r>
              <a:rPr lang="pt-BR" dirty="0">
                <a:solidFill>
                  <a:srgbClr val="6F008A"/>
                </a:solidFill>
                <a:highlight>
                  <a:srgbClr val="FFFFFF"/>
                </a:highlight>
                <a:latin typeface="Consolas"/>
              </a:rPr>
              <a:t>NULL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){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printf(</a:t>
            </a:r>
            <a:r>
              <a:rPr lang="pt-BR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"Lista vazia!"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  return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}</a:t>
            </a:r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</a:t>
            </a:r>
          </a:p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for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(p =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 p != </a:t>
            </a:r>
            <a:r>
              <a:rPr lang="pt-BR" dirty="0">
                <a:solidFill>
                  <a:srgbClr val="6F008A"/>
                </a:solidFill>
                <a:highlight>
                  <a:srgbClr val="FFFFFF"/>
                </a:highlight>
                <a:latin typeface="Consolas"/>
              </a:rPr>
              <a:t>NULL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 p = p-&gt;prox)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printf(</a:t>
            </a:r>
            <a:r>
              <a:rPr lang="pt-BR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"%d "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, p-&gt;info);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  <a:endParaRPr lang="pt-B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Lista encadeada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4997152"/>
          </a:xfrm>
        </p:spPr>
        <p:txBody>
          <a:bodyPr>
            <a:normAutofit/>
          </a:bodyPr>
          <a:lstStyle/>
          <a:p>
            <a:r>
              <a:rPr lang="pt-BR" dirty="0"/>
              <a:t>Implementação: impressão da lista</a:t>
            </a:r>
          </a:p>
          <a:p>
            <a:endParaRPr lang="pt-BR" dirty="0"/>
          </a:p>
          <a:p>
            <a:pPr marL="0" indent="0">
              <a:buNone/>
            </a:pPr>
            <a:endParaRPr lang="pt-BR" sz="2400" dirty="0"/>
          </a:p>
        </p:txBody>
      </p:sp>
      <p:sp>
        <p:nvSpPr>
          <p:cNvPr id="4" name="Rectangle 3"/>
          <p:cNvSpPr/>
          <p:nvPr/>
        </p:nvSpPr>
        <p:spPr>
          <a:xfrm>
            <a:off x="1763688" y="2492896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" name="Straight Connector 4"/>
          <p:cNvCxnSpPr/>
          <p:nvPr/>
        </p:nvCxnSpPr>
        <p:spPr>
          <a:xfrm>
            <a:off x="2771800" y="2492896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763688" y="2780928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1</a:t>
            </a:r>
            <a:endParaRPr lang="pt-BR" b="1" dirty="0"/>
          </a:p>
        </p:txBody>
      </p:sp>
      <p:sp>
        <p:nvSpPr>
          <p:cNvPr id="7" name="TextBox 6"/>
          <p:cNvSpPr txBox="1"/>
          <p:nvPr/>
        </p:nvSpPr>
        <p:spPr>
          <a:xfrm rot="5400000">
            <a:off x="2663198" y="2816342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045023" y="2996952"/>
            <a:ext cx="1238945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283968" y="2492896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5292080" y="2492896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5183478" y="2816342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565303" y="2996952"/>
            <a:ext cx="1238945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876256" y="2492896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4" name="Straight Connector 13"/>
          <p:cNvCxnSpPr/>
          <p:nvPr/>
        </p:nvCxnSpPr>
        <p:spPr>
          <a:xfrm>
            <a:off x="7884368" y="2492896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7884368" y="2492896"/>
            <a:ext cx="504056" cy="100811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283967" y="2780928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2</a:t>
            </a:r>
            <a:endParaRPr lang="pt-BR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876256" y="2780928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3</a:t>
            </a:r>
            <a:endParaRPr lang="pt-BR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81882" y="2403739"/>
            <a:ext cx="1494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Lista* ref</a:t>
            </a:r>
            <a:endParaRPr lang="pt-BR" dirty="0"/>
          </a:p>
        </p:txBody>
      </p:sp>
      <p:cxnSp>
        <p:nvCxnSpPr>
          <p:cNvPr id="20" name="Straight Arrow Connector 19"/>
          <p:cNvCxnSpPr>
            <a:stCxn id="18" idx="2"/>
          </p:cNvCxnSpPr>
          <p:nvPr/>
        </p:nvCxnSpPr>
        <p:spPr>
          <a:xfrm flipH="1">
            <a:off x="827584" y="2926959"/>
            <a:ext cx="101458" cy="934089"/>
          </a:xfrm>
          <a:prstGeom prst="straightConnector1">
            <a:avLst/>
          </a:prstGeom>
          <a:ln w="2222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95536" y="3861048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TextBox 21"/>
          <p:cNvSpPr txBox="1"/>
          <p:nvPr/>
        </p:nvSpPr>
        <p:spPr>
          <a:xfrm>
            <a:off x="395536" y="4149080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0</a:t>
            </a:r>
            <a:endParaRPr lang="pt-BR" b="1" dirty="0"/>
          </a:p>
        </p:txBody>
      </p:sp>
      <p:sp>
        <p:nvSpPr>
          <p:cNvPr id="23" name="TextBox 22"/>
          <p:cNvSpPr txBox="1"/>
          <p:nvPr/>
        </p:nvSpPr>
        <p:spPr>
          <a:xfrm rot="5400000">
            <a:off x="1295046" y="4184494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1676871" y="3501008"/>
            <a:ext cx="446857" cy="86409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440069" y="3861048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878313" y="3394003"/>
            <a:ext cx="999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p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364088" y="5978897"/>
            <a:ext cx="12241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13299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3330116" y="3717031"/>
            <a:ext cx="534634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imprimir(</a:t>
            </a:r>
            <a:r>
              <a:rPr lang="pt-BR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Lista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*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pt-BR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  Lista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* p;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printf(</a:t>
            </a:r>
            <a:r>
              <a:rPr lang="pt-BR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"\nImprimindo a lista:\n"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if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== </a:t>
            </a:r>
            <a:r>
              <a:rPr lang="pt-BR" dirty="0">
                <a:solidFill>
                  <a:srgbClr val="6F008A"/>
                </a:solidFill>
                <a:highlight>
                  <a:srgbClr val="FFFFFF"/>
                </a:highlight>
                <a:latin typeface="Consolas"/>
              </a:rPr>
              <a:t>NULL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){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printf(</a:t>
            </a:r>
            <a:r>
              <a:rPr lang="pt-BR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"Lista vazia!"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  return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}</a:t>
            </a:r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</a:t>
            </a:r>
          </a:p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for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(p =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 p != </a:t>
            </a:r>
            <a:r>
              <a:rPr lang="pt-BR" dirty="0">
                <a:solidFill>
                  <a:srgbClr val="6F008A"/>
                </a:solidFill>
                <a:highlight>
                  <a:srgbClr val="FFFFFF"/>
                </a:highlight>
                <a:latin typeface="Consolas"/>
              </a:rPr>
              <a:t>NULL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 p = p-&gt;prox)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printf(</a:t>
            </a:r>
            <a:r>
              <a:rPr lang="pt-BR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"%d "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, p-&gt;info);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  <a:endParaRPr lang="pt-B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Lista encadeada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4997152"/>
          </a:xfrm>
        </p:spPr>
        <p:txBody>
          <a:bodyPr>
            <a:normAutofit/>
          </a:bodyPr>
          <a:lstStyle/>
          <a:p>
            <a:r>
              <a:rPr lang="pt-BR" dirty="0"/>
              <a:t>Implementação: impressão da lista</a:t>
            </a:r>
          </a:p>
          <a:p>
            <a:endParaRPr lang="pt-BR" dirty="0"/>
          </a:p>
          <a:p>
            <a:pPr marL="0" indent="0">
              <a:buNone/>
            </a:pPr>
            <a:endParaRPr lang="pt-BR" sz="2400" dirty="0"/>
          </a:p>
        </p:txBody>
      </p:sp>
      <p:sp>
        <p:nvSpPr>
          <p:cNvPr id="4" name="Rectangle 3"/>
          <p:cNvSpPr/>
          <p:nvPr/>
        </p:nvSpPr>
        <p:spPr>
          <a:xfrm>
            <a:off x="1763688" y="2492896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" name="Straight Connector 4"/>
          <p:cNvCxnSpPr/>
          <p:nvPr/>
        </p:nvCxnSpPr>
        <p:spPr>
          <a:xfrm>
            <a:off x="2771800" y="2492896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763688" y="2780928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1</a:t>
            </a:r>
            <a:endParaRPr lang="pt-BR" b="1" dirty="0"/>
          </a:p>
        </p:txBody>
      </p:sp>
      <p:sp>
        <p:nvSpPr>
          <p:cNvPr id="7" name="TextBox 6"/>
          <p:cNvSpPr txBox="1"/>
          <p:nvPr/>
        </p:nvSpPr>
        <p:spPr>
          <a:xfrm rot="5400000">
            <a:off x="2663198" y="2816342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045023" y="2996952"/>
            <a:ext cx="1238945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283968" y="2492896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5292080" y="2492896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5183478" y="2816342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565303" y="2996952"/>
            <a:ext cx="1238945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876256" y="2492896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4" name="Straight Connector 13"/>
          <p:cNvCxnSpPr/>
          <p:nvPr/>
        </p:nvCxnSpPr>
        <p:spPr>
          <a:xfrm>
            <a:off x="7884368" y="2492896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7884368" y="2492896"/>
            <a:ext cx="504056" cy="100811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283967" y="2780928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2</a:t>
            </a:r>
            <a:endParaRPr lang="pt-BR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876256" y="2780928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3</a:t>
            </a:r>
            <a:endParaRPr lang="pt-BR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81882" y="2403739"/>
            <a:ext cx="1494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Lista* ref</a:t>
            </a:r>
            <a:endParaRPr lang="pt-BR" dirty="0"/>
          </a:p>
        </p:txBody>
      </p:sp>
      <p:cxnSp>
        <p:nvCxnSpPr>
          <p:cNvPr id="20" name="Straight Arrow Connector 19"/>
          <p:cNvCxnSpPr>
            <a:stCxn id="18" idx="2"/>
          </p:cNvCxnSpPr>
          <p:nvPr/>
        </p:nvCxnSpPr>
        <p:spPr>
          <a:xfrm flipH="1">
            <a:off x="827584" y="2926959"/>
            <a:ext cx="101458" cy="934089"/>
          </a:xfrm>
          <a:prstGeom prst="straightConnector1">
            <a:avLst/>
          </a:prstGeom>
          <a:ln w="2222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95536" y="3861048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TextBox 21"/>
          <p:cNvSpPr txBox="1"/>
          <p:nvPr/>
        </p:nvSpPr>
        <p:spPr>
          <a:xfrm>
            <a:off x="395536" y="4149080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0</a:t>
            </a:r>
            <a:endParaRPr lang="pt-BR" b="1" dirty="0"/>
          </a:p>
        </p:txBody>
      </p:sp>
      <p:sp>
        <p:nvSpPr>
          <p:cNvPr id="23" name="TextBox 22"/>
          <p:cNvSpPr txBox="1"/>
          <p:nvPr/>
        </p:nvSpPr>
        <p:spPr>
          <a:xfrm rot="5400000">
            <a:off x="1295046" y="4184494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1676871" y="3501008"/>
            <a:ext cx="446857" cy="86409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440069" y="3861048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878313" y="3394003"/>
            <a:ext cx="999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p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923928" y="6237312"/>
            <a:ext cx="2880320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5208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que veremos nesta aula?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r>
              <a:rPr lang="pt-BR" dirty="0"/>
              <a:t>Motivação</a:t>
            </a:r>
          </a:p>
          <a:p>
            <a:pPr lvl="1"/>
            <a:r>
              <a:rPr lang="pt-BR" dirty="0"/>
              <a:t>Estruturas de dados estáticas vs. dinâmicas</a:t>
            </a:r>
          </a:p>
          <a:p>
            <a:pPr lvl="1"/>
            <a:r>
              <a:rPr lang="pt-BR" dirty="0"/>
              <a:t>Limitações no uso de vetores</a:t>
            </a:r>
          </a:p>
          <a:p>
            <a:r>
              <a:rPr lang="pt-BR" dirty="0"/>
              <a:t>Listas encadeadas simples</a:t>
            </a:r>
          </a:p>
          <a:p>
            <a:pPr lvl="1"/>
            <a:r>
              <a:rPr lang="pt-BR" dirty="0"/>
              <a:t>Características</a:t>
            </a:r>
          </a:p>
          <a:p>
            <a:pPr lvl="1"/>
            <a:r>
              <a:rPr lang="pt-BR" dirty="0"/>
              <a:t>Definição da Estrutura </a:t>
            </a:r>
          </a:p>
          <a:p>
            <a:pPr lvl="1"/>
            <a:r>
              <a:rPr lang="pt-BR" dirty="0"/>
              <a:t>Operações básicas</a:t>
            </a:r>
          </a:p>
          <a:p>
            <a:r>
              <a:rPr lang="pt-BR" dirty="0"/>
              <a:t>Vantagens e desvantagens</a:t>
            </a:r>
          </a:p>
          <a:p>
            <a:r>
              <a:rPr lang="pt-BR" dirty="0"/>
              <a:t>Exercícios</a:t>
            </a:r>
          </a:p>
        </p:txBody>
      </p:sp>
    </p:spTree>
    <p:extLst>
      <p:ext uri="{BB962C8B-B14F-4D97-AF65-F5344CB8AC3E}">
        <p14:creationId xmlns:p14="http://schemas.microsoft.com/office/powerpoint/2010/main" val="10353902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3330116" y="3717031"/>
            <a:ext cx="534634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imprimir(</a:t>
            </a:r>
            <a:r>
              <a:rPr lang="pt-BR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Lista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*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pt-BR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  Lista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* p;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printf(</a:t>
            </a:r>
            <a:r>
              <a:rPr lang="pt-BR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"\nImprimindo a lista:\n"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if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== </a:t>
            </a:r>
            <a:r>
              <a:rPr lang="pt-BR" dirty="0">
                <a:solidFill>
                  <a:srgbClr val="6F008A"/>
                </a:solidFill>
                <a:highlight>
                  <a:srgbClr val="FFFFFF"/>
                </a:highlight>
                <a:latin typeface="Consolas"/>
              </a:rPr>
              <a:t>NULL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){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printf(</a:t>
            </a:r>
            <a:r>
              <a:rPr lang="pt-BR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"Lista vazia!"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  return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}</a:t>
            </a:r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</a:t>
            </a:r>
          </a:p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for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(p =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 p != </a:t>
            </a:r>
            <a:r>
              <a:rPr lang="pt-BR" dirty="0">
                <a:solidFill>
                  <a:srgbClr val="6F008A"/>
                </a:solidFill>
                <a:highlight>
                  <a:srgbClr val="FFFFFF"/>
                </a:highlight>
                <a:latin typeface="Consolas"/>
              </a:rPr>
              <a:t>NULL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 p = p-&gt;prox)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printf(</a:t>
            </a:r>
            <a:r>
              <a:rPr lang="pt-BR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"%d "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, p-&gt;info);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  <a:endParaRPr lang="pt-B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Lista encadeada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4997152"/>
          </a:xfrm>
        </p:spPr>
        <p:txBody>
          <a:bodyPr>
            <a:normAutofit/>
          </a:bodyPr>
          <a:lstStyle/>
          <a:p>
            <a:r>
              <a:rPr lang="pt-BR" dirty="0"/>
              <a:t>Implementação: impressão da lista</a:t>
            </a:r>
          </a:p>
          <a:p>
            <a:endParaRPr lang="pt-BR" dirty="0"/>
          </a:p>
          <a:p>
            <a:pPr marL="0" indent="0">
              <a:buNone/>
            </a:pPr>
            <a:endParaRPr lang="pt-BR" sz="2400" dirty="0"/>
          </a:p>
        </p:txBody>
      </p:sp>
      <p:sp>
        <p:nvSpPr>
          <p:cNvPr id="4" name="Rectangle 3"/>
          <p:cNvSpPr/>
          <p:nvPr/>
        </p:nvSpPr>
        <p:spPr>
          <a:xfrm>
            <a:off x="1763688" y="2492896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" name="Straight Connector 4"/>
          <p:cNvCxnSpPr/>
          <p:nvPr/>
        </p:nvCxnSpPr>
        <p:spPr>
          <a:xfrm>
            <a:off x="2771800" y="2492896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763688" y="2780928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1</a:t>
            </a:r>
            <a:endParaRPr lang="pt-BR" b="1" dirty="0"/>
          </a:p>
        </p:txBody>
      </p:sp>
      <p:sp>
        <p:nvSpPr>
          <p:cNvPr id="7" name="TextBox 6"/>
          <p:cNvSpPr txBox="1"/>
          <p:nvPr/>
        </p:nvSpPr>
        <p:spPr>
          <a:xfrm rot="5400000">
            <a:off x="2663198" y="2816342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045023" y="2996952"/>
            <a:ext cx="1238945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283968" y="2492896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5292080" y="2492896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5183478" y="2816342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565303" y="2996952"/>
            <a:ext cx="1238945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876256" y="2492896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4" name="Straight Connector 13"/>
          <p:cNvCxnSpPr/>
          <p:nvPr/>
        </p:nvCxnSpPr>
        <p:spPr>
          <a:xfrm>
            <a:off x="7884368" y="2492896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7884368" y="2492896"/>
            <a:ext cx="504056" cy="100811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283967" y="2780928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2</a:t>
            </a:r>
            <a:endParaRPr lang="pt-BR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876256" y="2780928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3</a:t>
            </a:r>
            <a:endParaRPr lang="pt-BR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81882" y="2403739"/>
            <a:ext cx="1494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Lista* ref</a:t>
            </a:r>
            <a:endParaRPr lang="pt-BR" dirty="0"/>
          </a:p>
        </p:txBody>
      </p:sp>
      <p:cxnSp>
        <p:nvCxnSpPr>
          <p:cNvPr id="20" name="Straight Arrow Connector 19"/>
          <p:cNvCxnSpPr>
            <a:stCxn id="18" idx="2"/>
          </p:cNvCxnSpPr>
          <p:nvPr/>
        </p:nvCxnSpPr>
        <p:spPr>
          <a:xfrm flipH="1">
            <a:off x="827584" y="2926959"/>
            <a:ext cx="101458" cy="934089"/>
          </a:xfrm>
          <a:prstGeom prst="straightConnector1">
            <a:avLst/>
          </a:prstGeom>
          <a:ln w="2222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95536" y="3861048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TextBox 21"/>
          <p:cNvSpPr txBox="1"/>
          <p:nvPr/>
        </p:nvSpPr>
        <p:spPr>
          <a:xfrm>
            <a:off x="395536" y="4149080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0</a:t>
            </a:r>
            <a:endParaRPr lang="pt-BR" b="1" dirty="0"/>
          </a:p>
        </p:txBody>
      </p:sp>
      <p:sp>
        <p:nvSpPr>
          <p:cNvPr id="23" name="TextBox 22"/>
          <p:cNvSpPr txBox="1"/>
          <p:nvPr/>
        </p:nvSpPr>
        <p:spPr>
          <a:xfrm rot="5400000">
            <a:off x="1295046" y="4184494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1676871" y="3501008"/>
            <a:ext cx="446857" cy="86409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440069" y="3861048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6804248" y="6021288"/>
            <a:ext cx="158417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TextBox 27"/>
          <p:cNvSpPr txBox="1"/>
          <p:nvPr/>
        </p:nvSpPr>
        <p:spPr>
          <a:xfrm>
            <a:off x="2100170" y="2047553"/>
            <a:ext cx="999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p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78313" y="3394003"/>
            <a:ext cx="999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p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385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Lista encadeada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4997152"/>
          </a:xfrm>
        </p:spPr>
        <p:txBody>
          <a:bodyPr>
            <a:normAutofit/>
          </a:bodyPr>
          <a:lstStyle/>
          <a:p>
            <a:r>
              <a:rPr lang="pt-BR" dirty="0"/>
              <a:t>Implementação: impressão da lista</a:t>
            </a:r>
          </a:p>
          <a:p>
            <a:endParaRPr lang="pt-BR" dirty="0"/>
          </a:p>
          <a:p>
            <a:pPr marL="0" indent="0">
              <a:buNone/>
            </a:pPr>
            <a:endParaRPr lang="pt-BR" sz="2400" dirty="0"/>
          </a:p>
        </p:txBody>
      </p:sp>
      <p:sp>
        <p:nvSpPr>
          <p:cNvPr id="4" name="Rectangle 3"/>
          <p:cNvSpPr/>
          <p:nvPr/>
        </p:nvSpPr>
        <p:spPr>
          <a:xfrm>
            <a:off x="1763688" y="2492896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" name="Straight Connector 4"/>
          <p:cNvCxnSpPr/>
          <p:nvPr/>
        </p:nvCxnSpPr>
        <p:spPr>
          <a:xfrm>
            <a:off x="2771800" y="2492896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763688" y="2780928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1</a:t>
            </a:r>
            <a:endParaRPr lang="pt-BR" b="1" dirty="0"/>
          </a:p>
        </p:txBody>
      </p:sp>
      <p:sp>
        <p:nvSpPr>
          <p:cNvPr id="7" name="TextBox 6"/>
          <p:cNvSpPr txBox="1"/>
          <p:nvPr/>
        </p:nvSpPr>
        <p:spPr>
          <a:xfrm rot="5400000">
            <a:off x="2663198" y="2816342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045023" y="2996952"/>
            <a:ext cx="1238945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283968" y="2492896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5292080" y="2492896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5183478" y="2816342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565303" y="2996952"/>
            <a:ext cx="1238945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876256" y="2492896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4" name="Straight Connector 13"/>
          <p:cNvCxnSpPr/>
          <p:nvPr/>
        </p:nvCxnSpPr>
        <p:spPr>
          <a:xfrm>
            <a:off x="7884368" y="2492896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7884368" y="2492896"/>
            <a:ext cx="504056" cy="100811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283967" y="2780928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2</a:t>
            </a:r>
            <a:endParaRPr lang="pt-BR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876256" y="2780928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3</a:t>
            </a:r>
            <a:endParaRPr lang="pt-BR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81882" y="2403739"/>
            <a:ext cx="1494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Lista* ref</a:t>
            </a:r>
            <a:endParaRPr lang="pt-BR" dirty="0"/>
          </a:p>
        </p:txBody>
      </p:sp>
      <p:cxnSp>
        <p:nvCxnSpPr>
          <p:cNvPr id="20" name="Straight Arrow Connector 19"/>
          <p:cNvCxnSpPr>
            <a:stCxn id="18" idx="2"/>
          </p:cNvCxnSpPr>
          <p:nvPr/>
        </p:nvCxnSpPr>
        <p:spPr>
          <a:xfrm flipH="1">
            <a:off x="827584" y="2926959"/>
            <a:ext cx="101458" cy="934089"/>
          </a:xfrm>
          <a:prstGeom prst="straightConnector1">
            <a:avLst/>
          </a:prstGeom>
          <a:ln w="2222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95536" y="3861048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TextBox 21"/>
          <p:cNvSpPr txBox="1"/>
          <p:nvPr/>
        </p:nvSpPr>
        <p:spPr>
          <a:xfrm>
            <a:off x="395536" y="4149080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0</a:t>
            </a:r>
            <a:endParaRPr lang="pt-BR" b="1" dirty="0"/>
          </a:p>
        </p:txBody>
      </p:sp>
      <p:sp>
        <p:nvSpPr>
          <p:cNvPr id="23" name="TextBox 22"/>
          <p:cNvSpPr txBox="1"/>
          <p:nvPr/>
        </p:nvSpPr>
        <p:spPr>
          <a:xfrm rot="5400000">
            <a:off x="1295046" y="4184494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1676871" y="3501008"/>
            <a:ext cx="446857" cy="86409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440069" y="3861048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508149" y="2047553"/>
            <a:ext cx="999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p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330116" y="3717031"/>
            <a:ext cx="534634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imprimir(</a:t>
            </a:r>
            <a:r>
              <a:rPr lang="pt-BR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Lista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*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pt-BR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  Lista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* p;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printf(</a:t>
            </a:r>
            <a:r>
              <a:rPr lang="pt-BR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"\nImprimindo a lista:\n"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if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== </a:t>
            </a:r>
            <a:r>
              <a:rPr lang="pt-BR" dirty="0">
                <a:solidFill>
                  <a:srgbClr val="6F008A"/>
                </a:solidFill>
                <a:highlight>
                  <a:srgbClr val="FFFFFF"/>
                </a:highlight>
                <a:latin typeface="Consolas"/>
              </a:rPr>
              <a:t>NULL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){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printf(</a:t>
            </a:r>
            <a:r>
              <a:rPr lang="pt-BR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"Lista vazia!"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  return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}</a:t>
            </a:r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</a:t>
            </a:r>
          </a:p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for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(p =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 p != </a:t>
            </a:r>
            <a:r>
              <a:rPr lang="pt-BR" dirty="0">
                <a:solidFill>
                  <a:srgbClr val="6F008A"/>
                </a:solidFill>
                <a:highlight>
                  <a:srgbClr val="FFFFFF"/>
                </a:highlight>
                <a:latin typeface="Consolas"/>
              </a:rPr>
              <a:t>NULL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 p = p-&gt;prox)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printf(</a:t>
            </a:r>
            <a:r>
              <a:rPr lang="pt-BR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"%d "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, p-&gt;info);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551170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Lista encadeada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4997152"/>
          </a:xfrm>
        </p:spPr>
        <p:txBody>
          <a:bodyPr>
            <a:normAutofit/>
          </a:bodyPr>
          <a:lstStyle/>
          <a:p>
            <a:r>
              <a:rPr lang="pt-BR" dirty="0"/>
              <a:t>Implementação: impressão da lista</a:t>
            </a:r>
          </a:p>
          <a:p>
            <a:endParaRPr lang="pt-BR" dirty="0"/>
          </a:p>
          <a:p>
            <a:pPr marL="0" indent="0">
              <a:buNone/>
            </a:pPr>
            <a:endParaRPr lang="pt-BR" sz="2400" dirty="0"/>
          </a:p>
        </p:txBody>
      </p:sp>
      <p:sp>
        <p:nvSpPr>
          <p:cNvPr id="4" name="Rectangle 3"/>
          <p:cNvSpPr/>
          <p:nvPr/>
        </p:nvSpPr>
        <p:spPr>
          <a:xfrm>
            <a:off x="1763688" y="2492896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" name="Straight Connector 4"/>
          <p:cNvCxnSpPr/>
          <p:nvPr/>
        </p:nvCxnSpPr>
        <p:spPr>
          <a:xfrm>
            <a:off x="2771800" y="2492896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763688" y="2780928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1</a:t>
            </a:r>
            <a:endParaRPr lang="pt-BR" b="1" dirty="0"/>
          </a:p>
        </p:txBody>
      </p:sp>
      <p:sp>
        <p:nvSpPr>
          <p:cNvPr id="7" name="TextBox 6"/>
          <p:cNvSpPr txBox="1"/>
          <p:nvPr/>
        </p:nvSpPr>
        <p:spPr>
          <a:xfrm rot="5400000">
            <a:off x="2663198" y="2816342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045023" y="2996952"/>
            <a:ext cx="1238945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283968" y="2492896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5292080" y="2492896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5183478" y="2816342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565303" y="2996952"/>
            <a:ext cx="1238945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876256" y="2492896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4" name="Straight Connector 13"/>
          <p:cNvCxnSpPr/>
          <p:nvPr/>
        </p:nvCxnSpPr>
        <p:spPr>
          <a:xfrm>
            <a:off x="7884368" y="2492896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7884368" y="2492896"/>
            <a:ext cx="504056" cy="100811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283967" y="2780928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2</a:t>
            </a:r>
            <a:endParaRPr lang="pt-BR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876256" y="2780928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3</a:t>
            </a:r>
            <a:endParaRPr lang="pt-BR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81882" y="2403739"/>
            <a:ext cx="1494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Lista* ref</a:t>
            </a:r>
            <a:endParaRPr lang="pt-BR" dirty="0"/>
          </a:p>
        </p:txBody>
      </p:sp>
      <p:cxnSp>
        <p:nvCxnSpPr>
          <p:cNvPr id="20" name="Straight Arrow Connector 19"/>
          <p:cNvCxnSpPr>
            <a:stCxn id="18" idx="2"/>
          </p:cNvCxnSpPr>
          <p:nvPr/>
        </p:nvCxnSpPr>
        <p:spPr>
          <a:xfrm flipH="1">
            <a:off x="827584" y="2926959"/>
            <a:ext cx="101458" cy="934089"/>
          </a:xfrm>
          <a:prstGeom prst="straightConnector1">
            <a:avLst/>
          </a:prstGeom>
          <a:ln w="2222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95536" y="3861048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TextBox 21"/>
          <p:cNvSpPr txBox="1"/>
          <p:nvPr/>
        </p:nvSpPr>
        <p:spPr>
          <a:xfrm>
            <a:off x="395536" y="4149080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0</a:t>
            </a:r>
            <a:endParaRPr lang="pt-BR" b="1" dirty="0"/>
          </a:p>
        </p:txBody>
      </p:sp>
      <p:sp>
        <p:nvSpPr>
          <p:cNvPr id="23" name="TextBox 22"/>
          <p:cNvSpPr txBox="1"/>
          <p:nvPr/>
        </p:nvSpPr>
        <p:spPr>
          <a:xfrm rot="5400000">
            <a:off x="1295046" y="4184494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1676871" y="3501008"/>
            <a:ext cx="446857" cy="86409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440069" y="3861048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956421" y="2047553"/>
            <a:ext cx="999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p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330116" y="3717031"/>
            <a:ext cx="534634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imprimir(</a:t>
            </a:r>
            <a:r>
              <a:rPr lang="pt-BR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Lista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*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pt-BR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  Lista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* p;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printf(</a:t>
            </a:r>
            <a:r>
              <a:rPr lang="pt-BR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"\nImprimindo a lista:\n"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if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== </a:t>
            </a:r>
            <a:r>
              <a:rPr lang="pt-BR" dirty="0">
                <a:solidFill>
                  <a:srgbClr val="6F008A"/>
                </a:solidFill>
                <a:highlight>
                  <a:srgbClr val="FFFFFF"/>
                </a:highlight>
                <a:latin typeface="Consolas"/>
              </a:rPr>
              <a:t>NULL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){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printf(</a:t>
            </a:r>
            <a:r>
              <a:rPr lang="pt-BR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"Lista vazia!"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  return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}</a:t>
            </a:r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</a:t>
            </a:r>
          </a:p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for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(p =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 p != </a:t>
            </a:r>
            <a:r>
              <a:rPr lang="pt-BR" dirty="0">
                <a:solidFill>
                  <a:srgbClr val="6F008A"/>
                </a:solidFill>
                <a:highlight>
                  <a:srgbClr val="FFFFFF"/>
                </a:highlight>
                <a:latin typeface="Consolas"/>
              </a:rPr>
              <a:t>NULL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 p = p-&gt;prox)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printf(</a:t>
            </a:r>
            <a:r>
              <a:rPr lang="pt-BR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"%d "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, p-&gt;info);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267559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3330116" y="3717031"/>
            <a:ext cx="534634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imprimir(</a:t>
            </a:r>
            <a:r>
              <a:rPr lang="pt-BR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Lista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*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pt-BR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  Lista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* p;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printf(</a:t>
            </a:r>
            <a:r>
              <a:rPr lang="pt-BR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"\nImprimindo a lista:\n"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if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== </a:t>
            </a:r>
            <a:r>
              <a:rPr lang="pt-BR" dirty="0">
                <a:solidFill>
                  <a:srgbClr val="6F008A"/>
                </a:solidFill>
                <a:highlight>
                  <a:srgbClr val="FFFFFF"/>
                </a:highlight>
                <a:latin typeface="Consolas"/>
              </a:rPr>
              <a:t>NULL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){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printf(</a:t>
            </a:r>
            <a:r>
              <a:rPr lang="pt-BR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"Lista vazia!"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  return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}</a:t>
            </a:r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</a:t>
            </a:r>
          </a:p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for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(p =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 p != </a:t>
            </a:r>
            <a:r>
              <a:rPr lang="pt-BR" dirty="0">
                <a:solidFill>
                  <a:srgbClr val="6F008A"/>
                </a:solidFill>
                <a:highlight>
                  <a:srgbClr val="FFFFFF"/>
                </a:highlight>
                <a:latin typeface="Consolas"/>
              </a:rPr>
              <a:t>NULL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 p = p-&gt;prox)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printf(</a:t>
            </a:r>
            <a:r>
              <a:rPr lang="pt-BR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"%d "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, p-&gt;info);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  <a:endParaRPr lang="pt-B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Lista encadeada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4997152"/>
          </a:xfrm>
        </p:spPr>
        <p:txBody>
          <a:bodyPr>
            <a:normAutofit/>
          </a:bodyPr>
          <a:lstStyle/>
          <a:p>
            <a:r>
              <a:rPr lang="pt-BR" dirty="0"/>
              <a:t>Implementação: impressão da lista</a:t>
            </a:r>
          </a:p>
          <a:p>
            <a:endParaRPr lang="pt-BR" dirty="0"/>
          </a:p>
          <a:p>
            <a:pPr marL="0" indent="0">
              <a:buNone/>
            </a:pPr>
            <a:endParaRPr lang="pt-BR" sz="2400" dirty="0"/>
          </a:p>
        </p:txBody>
      </p:sp>
      <p:sp>
        <p:nvSpPr>
          <p:cNvPr id="4" name="Rectangle 3"/>
          <p:cNvSpPr/>
          <p:nvPr/>
        </p:nvSpPr>
        <p:spPr>
          <a:xfrm>
            <a:off x="1763688" y="2492896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" name="Straight Connector 4"/>
          <p:cNvCxnSpPr/>
          <p:nvPr/>
        </p:nvCxnSpPr>
        <p:spPr>
          <a:xfrm>
            <a:off x="2771800" y="2492896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763688" y="2780928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1</a:t>
            </a:r>
            <a:endParaRPr lang="pt-BR" b="1" dirty="0"/>
          </a:p>
        </p:txBody>
      </p:sp>
      <p:sp>
        <p:nvSpPr>
          <p:cNvPr id="7" name="TextBox 6"/>
          <p:cNvSpPr txBox="1"/>
          <p:nvPr/>
        </p:nvSpPr>
        <p:spPr>
          <a:xfrm rot="5400000">
            <a:off x="2663198" y="2816342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045023" y="2996952"/>
            <a:ext cx="1238945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283968" y="2492896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5292080" y="2492896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5183478" y="2816342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565303" y="2996952"/>
            <a:ext cx="1238945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876256" y="2492896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4" name="Straight Connector 13"/>
          <p:cNvCxnSpPr/>
          <p:nvPr/>
        </p:nvCxnSpPr>
        <p:spPr>
          <a:xfrm>
            <a:off x="7884368" y="2492896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7884368" y="2492896"/>
            <a:ext cx="504056" cy="100811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283967" y="2780928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2</a:t>
            </a:r>
            <a:endParaRPr lang="pt-BR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876256" y="2780928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3</a:t>
            </a:r>
            <a:endParaRPr lang="pt-BR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81882" y="2403739"/>
            <a:ext cx="1494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Lista* ref</a:t>
            </a:r>
            <a:endParaRPr lang="pt-BR" dirty="0"/>
          </a:p>
        </p:txBody>
      </p:sp>
      <p:cxnSp>
        <p:nvCxnSpPr>
          <p:cNvPr id="20" name="Straight Arrow Connector 19"/>
          <p:cNvCxnSpPr>
            <a:stCxn id="18" idx="2"/>
          </p:cNvCxnSpPr>
          <p:nvPr/>
        </p:nvCxnSpPr>
        <p:spPr>
          <a:xfrm flipH="1">
            <a:off x="827584" y="2926959"/>
            <a:ext cx="101458" cy="934089"/>
          </a:xfrm>
          <a:prstGeom prst="straightConnector1">
            <a:avLst/>
          </a:prstGeom>
          <a:ln w="2222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95536" y="3861048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TextBox 21"/>
          <p:cNvSpPr txBox="1"/>
          <p:nvPr/>
        </p:nvSpPr>
        <p:spPr>
          <a:xfrm>
            <a:off x="395536" y="4149080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0</a:t>
            </a:r>
            <a:endParaRPr lang="pt-BR" b="1" dirty="0"/>
          </a:p>
        </p:txBody>
      </p:sp>
      <p:sp>
        <p:nvSpPr>
          <p:cNvPr id="23" name="TextBox 22"/>
          <p:cNvSpPr txBox="1"/>
          <p:nvPr/>
        </p:nvSpPr>
        <p:spPr>
          <a:xfrm rot="5400000">
            <a:off x="1295046" y="4184494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1676871" y="3501008"/>
            <a:ext cx="446857" cy="86409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440069" y="3861048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956421" y="2047553"/>
            <a:ext cx="999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p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804248" y="5949280"/>
            <a:ext cx="158417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TextBox 28"/>
          <p:cNvSpPr txBox="1"/>
          <p:nvPr/>
        </p:nvSpPr>
        <p:spPr>
          <a:xfrm>
            <a:off x="327605" y="5847655"/>
            <a:ext cx="15726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p = NULL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277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3330116" y="3717031"/>
            <a:ext cx="534634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imprimir(</a:t>
            </a:r>
            <a:r>
              <a:rPr lang="pt-BR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Lista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*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pt-BR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  Lista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* p;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printf(</a:t>
            </a:r>
            <a:r>
              <a:rPr lang="pt-BR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"\nImprimindo a lista:\n"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if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== </a:t>
            </a:r>
            <a:r>
              <a:rPr lang="pt-BR" dirty="0">
                <a:solidFill>
                  <a:srgbClr val="6F008A"/>
                </a:solidFill>
                <a:highlight>
                  <a:srgbClr val="FFFFFF"/>
                </a:highlight>
                <a:latin typeface="Consolas"/>
              </a:rPr>
              <a:t>NULL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){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printf(</a:t>
            </a:r>
            <a:r>
              <a:rPr lang="pt-BR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"Lista vazia!"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  return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}</a:t>
            </a:r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</a:t>
            </a:r>
          </a:p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for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(p =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 p != </a:t>
            </a:r>
            <a:r>
              <a:rPr lang="pt-BR" dirty="0">
                <a:solidFill>
                  <a:srgbClr val="6F008A"/>
                </a:solidFill>
                <a:highlight>
                  <a:srgbClr val="FFFFFF"/>
                </a:highlight>
                <a:latin typeface="Consolas"/>
              </a:rPr>
              <a:t>NULL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 p = p-&gt;prox)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printf(</a:t>
            </a:r>
            <a:r>
              <a:rPr lang="pt-BR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"%d "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, p-&gt;info);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  <a:endParaRPr lang="pt-B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Lista encadeada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4997152"/>
          </a:xfrm>
        </p:spPr>
        <p:txBody>
          <a:bodyPr>
            <a:normAutofit/>
          </a:bodyPr>
          <a:lstStyle/>
          <a:p>
            <a:r>
              <a:rPr lang="pt-BR" dirty="0"/>
              <a:t>Implementação: impressão da lista</a:t>
            </a:r>
          </a:p>
          <a:p>
            <a:endParaRPr lang="pt-BR" dirty="0"/>
          </a:p>
          <a:p>
            <a:pPr marL="0" indent="0">
              <a:buNone/>
            </a:pPr>
            <a:endParaRPr lang="pt-BR" sz="2400" dirty="0"/>
          </a:p>
        </p:txBody>
      </p:sp>
      <p:sp>
        <p:nvSpPr>
          <p:cNvPr id="4" name="Rectangle 3"/>
          <p:cNvSpPr/>
          <p:nvPr/>
        </p:nvSpPr>
        <p:spPr>
          <a:xfrm>
            <a:off x="1763688" y="2492896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" name="Straight Connector 4"/>
          <p:cNvCxnSpPr/>
          <p:nvPr/>
        </p:nvCxnSpPr>
        <p:spPr>
          <a:xfrm>
            <a:off x="2771800" y="2492896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763688" y="2780928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1</a:t>
            </a:r>
            <a:endParaRPr lang="pt-BR" b="1" dirty="0"/>
          </a:p>
        </p:txBody>
      </p:sp>
      <p:sp>
        <p:nvSpPr>
          <p:cNvPr id="7" name="TextBox 6"/>
          <p:cNvSpPr txBox="1"/>
          <p:nvPr/>
        </p:nvSpPr>
        <p:spPr>
          <a:xfrm rot="5400000">
            <a:off x="2663198" y="2816342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045023" y="2996952"/>
            <a:ext cx="1238945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283968" y="2492896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5292080" y="2492896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5183478" y="2816342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565303" y="2996952"/>
            <a:ext cx="1238945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876256" y="2492896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4" name="Straight Connector 13"/>
          <p:cNvCxnSpPr/>
          <p:nvPr/>
        </p:nvCxnSpPr>
        <p:spPr>
          <a:xfrm>
            <a:off x="7884368" y="2492896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7884368" y="2492896"/>
            <a:ext cx="504056" cy="100811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283967" y="2780928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2</a:t>
            </a:r>
            <a:endParaRPr lang="pt-BR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876256" y="2780928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3</a:t>
            </a:r>
            <a:endParaRPr lang="pt-BR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81882" y="2403739"/>
            <a:ext cx="1494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Lista* ref</a:t>
            </a:r>
            <a:endParaRPr lang="pt-BR" dirty="0"/>
          </a:p>
        </p:txBody>
      </p:sp>
      <p:cxnSp>
        <p:nvCxnSpPr>
          <p:cNvPr id="20" name="Straight Arrow Connector 19"/>
          <p:cNvCxnSpPr>
            <a:stCxn id="18" idx="2"/>
          </p:cNvCxnSpPr>
          <p:nvPr/>
        </p:nvCxnSpPr>
        <p:spPr>
          <a:xfrm flipH="1">
            <a:off x="827584" y="2926959"/>
            <a:ext cx="101458" cy="934089"/>
          </a:xfrm>
          <a:prstGeom prst="straightConnector1">
            <a:avLst/>
          </a:prstGeom>
          <a:ln w="2222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95536" y="3861048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TextBox 21"/>
          <p:cNvSpPr txBox="1"/>
          <p:nvPr/>
        </p:nvSpPr>
        <p:spPr>
          <a:xfrm>
            <a:off x="395536" y="4149080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0</a:t>
            </a:r>
            <a:endParaRPr lang="pt-BR" b="1" dirty="0"/>
          </a:p>
        </p:txBody>
      </p:sp>
      <p:sp>
        <p:nvSpPr>
          <p:cNvPr id="23" name="TextBox 22"/>
          <p:cNvSpPr txBox="1"/>
          <p:nvPr/>
        </p:nvSpPr>
        <p:spPr>
          <a:xfrm rot="5400000">
            <a:off x="1295046" y="4184494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1676871" y="3501008"/>
            <a:ext cx="446857" cy="86409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440069" y="3861048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5292080" y="6021288"/>
            <a:ext cx="1512168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TextBox 28"/>
          <p:cNvSpPr txBox="1"/>
          <p:nvPr/>
        </p:nvSpPr>
        <p:spPr>
          <a:xfrm>
            <a:off x="327605" y="5847655"/>
            <a:ext cx="15726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p = NULL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3007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Lista encadeada</a:t>
            </a:r>
            <a:endParaRPr lang="pt-BR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424936" cy="4495800"/>
          </a:xfrm>
        </p:spPr>
        <p:txBody>
          <a:bodyPr/>
          <a:lstStyle/>
          <a:p>
            <a:r>
              <a:rPr lang="pt-BR" dirty="0"/>
              <a:t>Remoção de elementos</a:t>
            </a:r>
          </a:p>
          <a:p>
            <a:pPr lvl="1"/>
            <a:r>
              <a:rPr lang="pt-BR" dirty="0"/>
              <a:t>Função deve buscar um determinado elemento para ser removido </a:t>
            </a:r>
          </a:p>
          <a:p>
            <a:pPr lvl="1"/>
            <a:r>
              <a:rPr lang="pt-BR" dirty="0"/>
              <a:t>Ponteiro ‘p’ percorre a lista até que o elemento a ser removido seja encontrado</a:t>
            </a:r>
          </a:p>
          <a:p>
            <a:pPr lvl="2"/>
            <a:r>
              <a:rPr lang="pt-BR" dirty="0"/>
              <a:t>Suponha a seguinte tentativa de remoção do nó ‘p’</a:t>
            </a:r>
          </a:p>
          <a:p>
            <a:pPr lvl="3"/>
            <a:r>
              <a:rPr lang="pt-BR" dirty="0"/>
              <a:t>Como acessar o nó 3 se a sua referência foi perdida?</a:t>
            </a:r>
          </a:p>
        </p:txBody>
      </p:sp>
      <p:sp>
        <p:nvSpPr>
          <p:cNvPr id="4" name="Rectangle 3"/>
          <p:cNvSpPr/>
          <p:nvPr/>
        </p:nvSpPr>
        <p:spPr>
          <a:xfrm>
            <a:off x="2411760" y="5576933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" name="Straight Connector 4"/>
          <p:cNvCxnSpPr/>
          <p:nvPr/>
        </p:nvCxnSpPr>
        <p:spPr>
          <a:xfrm>
            <a:off x="3438473" y="5576933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430361" y="5864965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2</a:t>
            </a:r>
            <a:endParaRPr lang="pt-BR" b="1" dirty="0"/>
          </a:p>
        </p:txBody>
      </p:sp>
      <p:sp>
        <p:nvSpPr>
          <p:cNvPr id="7" name="TextBox 6"/>
          <p:cNvSpPr txBox="1"/>
          <p:nvPr/>
        </p:nvSpPr>
        <p:spPr>
          <a:xfrm rot="5400000">
            <a:off x="3329871" y="5900379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8" name="Straight Arrow Connector 7"/>
          <p:cNvCxnSpPr>
            <a:stCxn id="4" idx="3"/>
            <a:endCxn id="9" idx="1"/>
          </p:cNvCxnSpPr>
          <p:nvPr/>
        </p:nvCxnSpPr>
        <p:spPr>
          <a:xfrm>
            <a:off x="3923928" y="6080989"/>
            <a:ext cx="648072" cy="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572000" y="5576933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5580112" y="5576933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5471510" y="5900379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606825" y="5576933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3" name="Straight Connector 12"/>
          <p:cNvCxnSpPr/>
          <p:nvPr/>
        </p:nvCxnSpPr>
        <p:spPr>
          <a:xfrm>
            <a:off x="7614937" y="5576933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571999" y="5864965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3</a:t>
            </a:r>
            <a:endParaRPr lang="pt-BR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606825" y="5864965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4</a:t>
            </a:r>
            <a:endParaRPr lang="pt-BR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3344" y="4437112"/>
            <a:ext cx="1494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Lista* ref</a:t>
            </a:r>
            <a:endParaRPr lang="pt-BR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115616" y="4883259"/>
            <a:ext cx="0" cy="693674"/>
          </a:xfrm>
          <a:prstGeom prst="straightConnector1">
            <a:avLst/>
          </a:prstGeom>
          <a:ln w="2222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23528" y="5584191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9" name="Straight Connector 18"/>
          <p:cNvCxnSpPr/>
          <p:nvPr/>
        </p:nvCxnSpPr>
        <p:spPr>
          <a:xfrm>
            <a:off x="1331640" y="5584191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23528" y="5872223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1</a:t>
            </a:r>
            <a:endParaRPr lang="pt-BR" b="1" dirty="0"/>
          </a:p>
        </p:txBody>
      </p:sp>
      <p:sp>
        <p:nvSpPr>
          <p:cNvPr id="21" name="TextBox 20"/>
          <p:cNvSpPr txBox="1"/>
          <p:nvPr/>
        </p:nvSpPr>
        <p:spPr>
          <a:xfrm rot="5400000">
            <a:off x="1223038" y="5907637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1817093" y="6077541"/>
            <a:ext cx="522657" cy="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1" idx="0"/>
            <a:endCxn id="15" idx="1"/>
          </p:cNvCxnSpPr>
          <p:nvPr/>
        </p:nvCxnSpPr>
        <p:spPr>
          <a:xfrm flipV="1">
            <a:off x="6084168" y="6126575"/>
            <a:ext cx="522657" cy="4637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563933" y="5050518"/>
            <a:ext cx="999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p</a:t>
            </a:r>
            <a:endParaRPr lang="pt-BR" b="1" dirty="0">
              <a:solidFill>
                <a:srgbClr val="FF0000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flipV="1">
            <a:off x="7614937" y="5589240"/>
            <a:ext cx="504056" cy="1008112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962" y="3730789"/>
            <a:ext cx="1550534" cy="1412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5677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Lista encadeada</a:t>
            </a:r>
            <a:endParaRPr lang="pt-BR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424936" cy="4495800"/>
          </a:xfrm>
        </p:spPr>
        <p:txBody>
          <a:bodyPr/>
          <a:lstStyle/>
          <a:p>
            <a:r>
              <a:rPr lang="pt-BR" dirty="0"/>
              <a:t>Remoção de elementos</a:t>
            </a:r>
          </a:p>
          <a:p>
            <a:pPr lvl="1"/>
            <a:r>
              <a:rPr lang="pt-BR" dirty="0"/>
              <a:t>Função deve buscar um determinado elemento para ser removido </a:t>
            </a:r>
          </a:p>
          <a:p>
            <a:pPr lvl="1"/>
            <a:r>
              <a:rPr lang="pt-BR" dirty="0"/>
              <a:t>Ponteiro ‘p’ percorre a lista até que o elemento a ser removido seja encontrado</a:t>
            </a:r>
          </a:p>
          <a:p>
            <a:pPr lvl="2"/>
            <a:r>
              <a:rPr lang="pt-BR" dirty="0"/>
              <a:t>Solução para problema da referência:</a:t>
            </a:r>
          </a:p>
          <a:p>
            <a:pPr lvl="2"/>
            <a:r>
              <a:rPr lang="pt-BR" dirty="0"/>
              <a:t>Uso de ponteiro auxiliar ‘ant’, que também percorre a lista</a:t>
            </a:r>
          </a:p>
          <a:p>
            <a:pPr lvl="2"/>
            <a:r>
              <a:rPr lang="pt-BR" dirty="0"/>
              <a:t>‘ant’ deve estar sempre em uma posição anterior a ‘p’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14338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Lista encadeada</a:t>
            </a:r>
            <a:endParaRPr lang="pt-BR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424936" cy="4495800"/>
          </a:xfrm>
        </p:spPr>
        <p:txBody>
          <a:bodyPr/>
          <a:lstStyle/>
          <a:p>
            <a:r>
              <a:rPr lang="pt-BR" dirty="0"/>
              <a:t>Remoção de elementos</a:t>
            </a:r>
          </a:p>
          <a:p>
            <a:pPr lvl="1"/>
            <a:r>
              <a:rPr lang="pt-BR" dirty="0"/>
              <a:t>Ex: Remover elemento com valor 3</a:t>
            </a:r>
          </a:p>
          <a:p>
            <a:endParaRPr lang="pt-BR" dirty="0"/>
          </a:p>
          <a:p>
            <a:pPr lvl="1"/>
            <a:endParaRPr lang="pt-BR" dirty="0"/>
          </a:p>
        </p:txBody>
      </p:sp>
      <p:sp>
        <p:nvSpPr>
          <p:cNvPr id="4" name="Rectangle 3"/>
          <p:cNvSpPr/>
          <p:nvPr/>
        </p:nvSpPr>
        <p:spPr>
          <a:xfrm>
            <a:off x="2843808" y="3565758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" name="Straight Connector 4"/>
          <p:cNvCxnSpPr/>
          <p:nvPr/>
        </p:nvCxnSpPr>
        <p:spPr>
          <a:xfrm>
            <a:off x="3870521" y="3565758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862409" y="3853790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2</a:t>
            </a:r>
            <a:endParaRPr lang="pt-BR" b="1" dirty="0"/>
          </a:p>
        </p:txBody>
      </p:sp>
      <p:sp>
        <p:nvSpPr>
          <p:cNvPr id="7" name="TextBox 6"/>
          <p:cNvSpPr txBox="1"/>
          <p:nvPr/>
        </p:nvSpPr>
        <p:spPr>
          <a:xfrm rot="5400000">
            <a:off x="3761919" y="3889204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8" name="Straight Arrow Connector 7"/>
          <p:cNvCxnSpPr>
            <a:stCxn id="4" idx="3"/>
            <a:endCxn id="9" idx="1"/>
          </p:cNvCxnSpPr>
          <p:nvPr/>
        </p:nvCxnSpPr>
        <p:spPr>
          <a:xfrm>
            <a:off x="4355976" y="4069814"/>
            <a:ext cx="648072" cy="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004048" y="3565758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6012160" y="3565758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5903558" y="3889204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038873" y="3565758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3" name="Straight Connector 12"/>
          <p:cNvCxnSpPr/>
          <p:nvPr/>
        </p:nvCxnSpPr>
        <p:spPr>
          <a:xfrm>
            <a:off x="8046985" y="3565758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004047" y="3853790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3</a:t>
            </a:r>
            <a:endParaRPr lang="pt-BR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038873" y="3853790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4</a:t>
            </a:r>
            <a:endParaRPr lang="pt-BR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5496" y="2473732"/>
            <a:ext cx="1494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Lista* ref</a:t>
            </a:r>
            <a:endParaRPr lang="pt-BR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227495" y="2872084"/>
            <a:ext cx="0" cy="693674"/>
          </a:xfrm>
          <a:prstGeom prst="straightConnector1">
            <a:avLst/>
          </a:prstGeom>
          <a:ln w="2222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755576" y="3573016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0" name="Straight Connector 19"/>
          <p:cNvCxnSpPr/>
          <p:nvPr/>
        </p:nvCxnSpPr>
        <p:spPr>
          <a:xfrm>
            <a:off x="1763688" y="3573016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55576" y="3861048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1</a:t>
            </a:r>
            <a:endParaRPr lang="pt-BR" b="1" dirty="0"/>
          </a:p>
        </p:txBody>
      </p:sp>
      <p:sp>
        <p:nvSpPr>
          <p:cNvPr id="22" name="TextBox 21"/>
          <p:cNvSpPr txBox="1"/>
          <p:nvPr/>
        </p:nvSpPr>
        <p:spPr>
          <a:xfrm rot="5400000">
            <a:off x="1655086" y="3896462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2249141" y="4066366"/>
            <a:ext cx="522657" cy="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1" idx="0"/>
            <a:endCxn id="15" idx="1"/>
          </p:cNvCxnSpPr>
          <p:nvPr/>
        </p:nvCxnSpPr>
        <p:spPr>
          <a:xfrm flipV="1">
            <a:off x="6516216" y="4115400"/>
            <a:ext cx="522657" cy="4637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131120" y="5373216"/>
            <a:ext cx="487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Lista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* remove(</a:t>
            </a:r>
            <a:r>
              <a:rPr lang="pt-BR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Lista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*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, </a:t>
            </a:r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valor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  <a:endParaRPr lang="pt-BR" dirty="0">
              <a:solidFill>
                <a:srgbClr val="2B91AF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pt-BR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  Lista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* ant=</a:t>
            </a:r>
            <a:r>
              <a:rPr lang="pt-BR" dirty="0">
                <a:solidFill>
                  <a:srgbClr val="6F008A"/>
                </a:solidFill>
                <a:highlight>
                  <a:srgbClr val="FFFFFF"/>
                </a:highlight>
                <a:latin typeface="Consolas"/>
              </a:rPr>
              <a:t>NULL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r>
              <a:rPr lang="pt-BR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  Lista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* p =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  <a:endParaRPr lang="pt-BR" dirty="0"/>
          </a:p>
        </p:txBody>
      </p:sp>
      <p:sp>
        <p:nvSpPr>
          <p:cNvPr id="31" name="TextBox 30"/>
          <p:cNvSpPr txBox="1"/>
          <p:nvPr/>
        </p:nvSpPr>
        <p:spPr>
          <a:xfrm>
            <a:off x="835741" y="3039343"/>
            <a:ext cx="999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p</a:t>
            </a:r>
            <a:endParaRPr lang="pt-BR" b="1" dirty="0">
              <a:solidFill>
                <a:srgbClr val="FF0000"/>
              </a:solidFill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 flipV="1">
            <a:off x="8046985" y="3578065"/>
            <a:ext cx="504056" cy="1008112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535823" y="2609555"/>
            <a:ext cx="21919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ant = NULL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578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2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Lista encadeada</a:t>
            </a:r>
            <a:endParaRPr lang="pt-BR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424936" cy="4495800"/>
          </a:xfrm>
        </p:spPr>
        <p:txBody>
          <a:bodyPr/>
          <a:lstStyle/>
          <a:p>
            <a:r>
              <a:rPr lang="pt-BR" dirty="0"/>
              <a:t>Remoção de elementos</a:t>
            </a:r>
          </a:p>
          <a:p>
            <a:pPr lvl="1"/>
            <a:r>
              <a:rPr lang="pt-BR" dirty="0"/>
              <a:t>Ex: Remover elemento com valor 3</a:t>
            </a:r>
          </a:p>
          <a:p>
            <a:pPr lvl="1"/>
            <a:endParaRPr lang="pt-BR" dirty="0"/>
          </a:p>
        </p:txBody>
      </p:sp>
      <p:sp>
        <p:nvSpPr>
          <p:cNvPr id="4" name="Rectangle 3"/>
          <p:cNvSpPr/>
          <p:nvPr/>
        </p:nvSpPr>
        <p:spPr>
          <a:xfrm>
            <a:off x="2843808" y="3565758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" name="Straight Connector 4"/>
          <p:cNvCxnSpPr/>
          <p:nvPr/>
        </p:nvCxnSpPr>
        <p:spPr>
          <a:xfrm>
            <a:off x="3870521" y="3565758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862409" y="3853790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2</a:t>
            </a:r>
            <a:endParaRPr lang="pt-BR" b="1" dirty="0"/>
          </a:p>
        </p:txBody>
      </p:sp>
      <p:sp>
        <p:nvSpPr>
          <p:cNvPr id="7" name="TextBox 6"/>
          <p:cNvSpPr txBox="1"/>
          <p:nvPr/>
        </p:nvSpPr>
        <p:spPr>
          <a:xfrm rot="5400000">
            <a:off x="3761919" y="3889204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8" name="Straight Arrow Connector 7"/>
          <p:cNvCxnSpPr>
            <a:stCxn id="4" idx="3"/>
            <a:endCxn id="9" idx="1"/>
          </p:cNvCxnSpPr>
          <p:nvPr/>
        </p:nvCxnSpPr>
        <p:spPr>
          <a:xfrm>
            <a:off x="4355976" y="4069814"/>
            <a:ext cx="648072" cy="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004048" y="3565758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6012160" y="3565758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5903558" y="3889204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038873" y="3565758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3" name="Straight Connector 12"/>
          <p:cNvCxnSpPr/>
          <p:nvPr/>
        </p:nvCxnSpPr>
        <p:spPr>
          <a:xfrm>
            <a:off x="8046985" y="3565758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004047" y="3853790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3</a:t>
            </a:r>
            <a:endParaRPr lang="pt-BR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038873" y="3853790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4</a:t>
            </a:r>
            <a:endParaRPr lang="pt-BR" b="1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227495" y="2872084"/>
            <a:ext cx="0" cy="693674"/>
          </a:xfrm>
          <a:prstGeom prst="straightConnector1">
            <a:avLst/>
          </a:prstGeom>
          <a:ln w="2222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755576" y="3573016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0" name="Straight Connector 19"/>
          <p:cNvCxnSpPr/>
          <p:nvPr/>
        </p:nvCxnSpPr>
        <p:spPr>
          <a:xfrm>
            <a:off x="1763688" y="3573016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55576" y="3861048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1</a:t>
            </a:r>
            <a:endParaRPr lang="pt-BR" b="1" dirty="0"/>
          </a:p>
        </p:txBody>
      </p:sp>
      <p:sp>
        <p:nvSpPr>
          <p:cNvPr id="22" name="TextBox 21"/>
          <p:cNvSpPr txBox="1"/>
          <p:nvPr/>
        </p:nvSpPr>
        <p:spPr>
          <a:xfrm rot="5400000">
            <a:off x="1655086" y="3896462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2249141" y="4066366"/>
            <a:ext cx="522657" cy="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1" idx="0"/>
            <a:endCxn id="15" idx="1"/>
          </p:cNvCxnSpPr>
          <p:nvPr/>
        </p:nvCxnSpPr>
        <p:spPr>
          <a:xfrm flipV="1">
            <a:off x="6516216" y="4115400"/>
            <a:ext cx="522657" cy="4637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227495" y="3048141"/>
            <a:ext cx="999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ant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496" y="2473732"/>
            <a:ext cx="1494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Lista* ref</a:t>
            </a:r>
            <a:endParaRPr lang="pt-BR" dirty="0"/>
          </a:p>
        </p:txBody>
      </p:sp>
      <p:sp>
        <p:nvSpPr>
          <p:cNvPr id="30" name="Rectangle 29"/>
          <p:cNvSpPr/>
          <p:nvPr/>
        </p:nvSpPr>
        <p:spPr>
          <a:xfrm>
            <a:off x="557808" y="5048016"/>
            <a:ext cx="67504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while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(p != </a:t>
            </a:r>
            <a:r>
              <a:rPr lang="pt-BR" dirty="0">
                <a:solidFill>
                  <a:srgbClr val="6F008A"/>
                </a:solidFill>
                <a:highlight>
                  <a:srgbClr val="FFFFFF"/>
                </a:highlight>
                <a:latin typeface="Consolas"/>
              </a:rPr>
              <a:t>NULL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&amp;&amp; p-&gt;info !=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elemBuscado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ant = p;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p = p-&gt;prox;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  <a:endParaRPr lang="pt-BR" dirty="0"/>
          </a:p>
        </p:txBody>
      </p:sp>
      <p:sp>
        <p:nvSpPr>
          <p:cNvPr id="31" name="TextBox 30"/>
          <p:cNvSpPr txBox="1"/>
          <p:nvPr/>
        </p:nvSpPr>
        <p:spPr>
          <a:xfrm>
            <a:off x="835741" y="3039343"/>
            <a:ext cx="999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p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835741" y="5661248"/>
            <a:ext cx="1201170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3" name="Straight Connector 32"/>
          <p:cNvCxnSpPr/>
          <p:nvPr/>
        </p:nvCxnSpPr>
        <p:spPr>
          <a:xfrm flipV="1">
            <a:off x="8046985" y="3578065"/>
            <a:ext cx="504056" cy="1008112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535823" y="2609555"/>
            <a:ext cx="21919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ant = NULL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931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2" grpId="0" animBg="1"/>
      <p:bldP spid="3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Lista encadeada</a:t>
            </a:r>
            <a:endParaRPr lang="pt-BR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424936" cy="4495800"/>
          </a:xfrm>
        </p:spPr>
        <p:txBody>
          <a:bodyPr/>
          <a:lstStyle/>
          <a:p>
            <a:r>
              <a:rPr lang="pt-BR" dirty="0"/>
              <a:t>Remoção de elementos</a:t>
            </a:r>
          </a:p>
          <a:p>
            <a:pPr lvl="1"/>
            <a:r>
              <a:rPr lang="pt-BR" dirty="0"/>
              <a:t>Ex: Remover elemento com valor 3</a:t>
            </a:r>
          </a:p>
          <a:p>
            <a:pPr lvl="1"/>
            <a:endParaRPr lang="pt-BR" dirty="0"/>
          </a:p>
        </p:txBody>
      </p:sp>
      <p:sp>
        <p:nvSpPr>
          <p:cNvPr id="4" name="Rectangle 3"/>
          <p:cNvSpPr/>
          <p:nvPr/>
        </p:nvSpPr>
        <p:spPr>
          <a:xfrm>
            <a:off x="2843808" y="3565758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" name="Straight Connector 4"/>
          <p:cNvCxnSpPr/>
          <p:nvPr/>
        </p:nvCxnSpPr>
        <p:spPr>
          <a:xfrm>
            <a:off x="3870521" y="3565758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862409" y="3853790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2</a:t>
            </a:r>
            <a:endParaRPr lang="pt-BR" b="1" dirty="0"/>
          </a:p>
        </p:txBody>
      </p:sp>
      <p:sp>
        <p:nvSpPr>
          <p:cNvPr id="7" name="TextBox 6"/>
          <p:cNvSpPr txBox="1"/>
          <p:nvPr/>
        </p:nvSpPr>
        <p:spPr>
          <a:xfrm rot="5400000">
            <a:off x="3761919" y="3889204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8" name="Straight Arrow Connector 7"/>
          <p:cNvCxnSpPr>
            <a:stCxn id="4" idx="3"/>
            <a:endCxn id="9" idx="1"/>
          </p:cNvCxnSpPr>
          <p:nvPr/>
        </p:nvCxnSpPr>
        <p:spPr>
          <a:xfrm>
            <a:off x="4355976" y="4069814"/>
            <a:ext cx="648072" cy="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004048" y="3565758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6012160" y="3565758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5903558" y="3889204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038873" y="3565758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3" name="Straight Connector 12"/>
          <p:cNvCxnSpPr/>
          <p:nvPr/>
        </p:nvCxnSpPr>
        <p:spPr>
          <a:xfrm>
            <a:off x="8046985" y="3565758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004047" y="3853790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3</a:t>
            </a:r>
            <a:endParaRPr lang="pt-BR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038873" y="3853790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4</a:t>
            </a:r>
            <a:endParaRPr lang="pt-BR" b="1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227495" y="2872084"/>
            <a:ext cx="0" cy="693674"/>
          </a:xfrm>
          <a:prstGeom prst="straightConnector1">
            <a:avLst/>
          </a:prstGeom>
          <a:ln w="2222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755576" y="3573016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0" name="Straight Connector 19"/>
          <p:cNvCxnSpPr/>
          <p:nvPr/>
        </p:nvCxnSpPr>
        <p:spPr>
          <a:xfrm>
            <a:off x="1763688" y="3573016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55576" y="3861048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1</a:t>
            </a:r>
            <a:endParaRPr lang="pt-BR" b="1" dirty="0"/>
          </a:p>
        </p:txBody>
      </p:sp>
      <p:sp>
        <p:nvSpPr>
          <p:cNvPr id="22" name="TextBox 21"/>
          <p:cNvSpPr txBox="1"/>
          <p:nvPr/>
        </p:nvSpPr>
        <p:spPr>
          <a:xfrm rot="5400000">
            <a:off x="1655086" y="3896462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2249141" y="4066366"/>
            <a:ext cx="522657" cy="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1" idx="0"/>
            <a:endCxn id="15" idx="1"/>
          </p:cNvCxnSpPr>
          <p:nvPr/>
        </p:nvCxnSpPr>
        <p:spPr>
          <a:xfrm flipV="1">
            <a:off x="6516216" y="4115400"/>
            <a:ext cx="522657" cy="4637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843808" y="3048142"/>
            <a:ext cx="999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p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227495" y="3048141"/>
            <a:ext cx="999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ant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496" y="2473732"/>
            <a:ext cx="1494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Lista* ref</a:t>
            </a:r>
            <a:endParaRPr lang="pt-BR" dirty="0"/>
          </a:p>
        </p:txBody>
      </p:sp>
      <p:sp>
        <p:nvSpPr>
          <p:cNvPr id="30" name="Rectangle 29"/>
          <p:cNvSpPr/>
          <p:nvPr/>
        </p:nvSpPr>
        <p:spPr>
          <a:xfrm>
            <a:off x="557808" y="5048016"/>
            <a:ext cx="67504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while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(p != </a:t>
            </a:r>
            <a:r>
              <a:rPr lang="pt-BR" dirty="0">
                <a:solidFill>
                  <a:srgbClr val="6F008A"/>
                </a:solidFill>
                <a:highlight>
                  <a:srgbClr val="FFFFFF"/>
                </a:highlight>
                <a:latin typeface="Consolas"/>
              </a:rPr>
              <a:t>NULL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&amp;&amp; p-&gt;info !=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elemBuscado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ant = p;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p = p-&gt;prox;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  <a:endParaRPr lang="pt-BR" dirty="0"/>
          </a:p>
        </p:txBody>
      </p:sp>
      <p:sp>
        <p:nvSpPr>
          <p:cNvPr id="31" name="TextBox 30"/>
          <p:cNvSpPr txBox="1"/>
          <p:nvPr/>
        </p:nvSpPr>
        <p:spPr>
          <a:xfrm>
            <a:off x="835741" y="3039343"/>
            <a:ext cx="999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p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835741" y="5949280"/>
            <a:ext cx="1674728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4" name="Straight Connector 33"/>
          <p:cNvCxnSpPr/>
          <p:nvPr/>
        </p:nvCxnSpPr>
        <p:spPr>
          <a:xfrm flipV="1">
            <a:off x="8046985" y="3578065"/>
            <a:ext cx="504056" cy="1008112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700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1" grpId="0"/>
      <p:bldP spid="3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Motivação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Vetores</a:t>
            </a:r>
          </a:p>
          <a:p>
            <a:pPr lvl="1"/>
            <a:r>
              <a:rPr lang="pt-BR" sz="2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pt-BR" sz="2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meuVetor[10];</a:t>
            </a:r>
            <a:endParaRPr lang="pt-BR" dirty="0"/>
          </a:p>
          <a:p>
            <a:pPr lvl="1"/>
            <a:r>
              <a:rPr lang="pt-BR" dirty="0"/>
              <a:t>Limitações?</a:t>
            </a:r>
          </a:p>
          <a:p>
            <a:pPr lvl="2"/>
            <a:r>
              <a:rPr lang="pt-BR" dirty="0"/>
              <a:t>Tamanho fixo: </a:t>
            </a:r>
          </a:p>
          <a:p>
            <a:pPr lvl="3"/>
            <a:r>
              <a:rPr lang="pt-BR" dirty="0"/>
              <a:t>quantidade de elementos não pode ser maior que a quantidade declarada</a:t>
            </a:r>
          </a:p>
          <a:p>
            <a:pPr lvl="2"/>
            <a:r>
              <a:rPr lang="pt-BR" dirty="0"/>
              <a:t>Disperdício de memória</a:t>
            </a:r>
          </a:p>
          <a:p>
            <a:pPr lvl="3"/>
            <a:r>
              <a:rPr lang="pt-BR" dirty="0"/>
              <a:t>Caso todas as posições não sejam utilizadas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48985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Lista encadeada</a:t>
            </a:r>
            <a:endParaRPr lang="pt-BR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424936" cy="4495800"/>
          </a:xfrm>
        </p:spPr>
        <p:txBody>
          <a:bodyPr/>
          <a:lstStyle/>
          <a:p>
            <a:r>
              <a:rPr lang="pt-BR" dirty="0"/>
              <a:t>Remoção de elementos</a:t>
            </a:r>
          </a:p>
          <a:p>
            <a:pPr lvl="1"/>
            <a:r>
              <a:rPr lang="pt-BR" dirty="0"/>
              <a:t>Ex: Remover elemento com valor 3</a:t>
            </a:r>
          </a:p>
          <a:p>
            <a:pPr lvl="1"/>
            <a:endParaRPr lang="pt-BR" dirty="0"/>
          </a:p>
        </p:txBody>
      </p:sp>
      <p:sp>
        <p:nvSpPr>
          <p:cNvPr id="4" name="Rectangle 3"/>
          <p:cNvSpPr/>
          <p:nvPr/>
        </p:nvSpPr>
        <p:spPr>
          <a:xfrm>
            <a:off x="2843808" y="3565758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" name="Straight Connector 4"/>
          <p:cNvCxnSpPr/>
          <p:nvPr/>
        </p:nvCxnSpPr>
        <p:spPr>
          <a:xfrm>
            <a:off x="3870521" y="3565758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862409" y="3853790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2</a:t>
            </a:r>
            <a:endParaRPr lang="pt-BR" b="1" dirty="0"/>
          </a:p>
        </p:txBody>
      </p:sp>
      <p:sp>
        <p:nvSpPr>
          <p:cNvPr id="7" name="TextBox 6"/>
          <p:cNvSpPr txBox="1"/>
          <p:nvPr/>
        </p:nvSpPr>
        <p:spPr>
          <a:xfrm rot="5400000">
            <a:off x="3761919" y="3889204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8" name="Straight Arrow Connector 7"/>
          <p:cNvCxnSpPr>
            <a:stCxn id="4" idx="3"/>
            <a:endCxn id="9" idx="1"/>
          </p:cNvCxnSpPr>
          <p:nvPr/>
        </p:nvCxnSpPr>
        <p:spPr>
          <a:xfrm>
            <a:off x="4355976" y="4069814"/>
            <a:ext cx="648072" cy="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004048" y="3565758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6012160" y="3565758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5903558" y="3889204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038873" y="3565758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3" name="Straight Connector 12"/>
          <p:cNvCxnSpPr/>
          <p:nvPr/>
        </p:nvCxnSpPr>
        <p:spPr>
          <a:xfrm>
            <a:off x="8046985" y="3565758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004047" y="3853790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3</a:t>
            </a:r>
            <a:endParaRPr lang="pt-BR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038873" y="3853790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4</a:t>
            </a:r>
            <a:endParaRPr lang="pt-BR" b="1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227495" y="2872084"/>
            <a:ext cx="0" cy="693674"/>
          </a:xfrm>
          <a:prstGeom prst="straightConnector1">
            <a:avLst/>
          </a:prstGeom>
          <a:ln w="2222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755576" y="3573016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0" name="Straight Connector 19"/>
          <p:cNvCxnSpPr/>
          <p:nvPr/>
        </p:nvCxnSpPr>
        <p:spPr>
          <a:xfrm>
            <a:off x="1763688" y="3573016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55576" y="3861048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1</a:t>
            </a:r>
            <a:endParaRPr lang="pt-BR" b="1" dirty="0"/>
          </a:p>
        </p:txBody>
      </p:sp>
      <p:sp>
        <p:nvSpPr>
          <p:cNvPr id="22" name="TextBox 21"/>
          <p:cNvSpPr txBox="1"/>
          <p:nvPr/>
        </p:nvSpPr>
        <p:spPr>
          <a:xfrm rot="5400000">
            <a:off x="1655086" y="3896462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2249141" y="4066366"/>
            <a:ext cx="522657" cy="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1" idx="0"/>
            <a:endCxn id="15" idx="1"/>
          </p:cNvCxnSpPr>
          <p:nvPr/>
        </p:nvCxnSpPr>
        <p:spPr>
          <a:xfrm flipV="1">
            <a:off x="6516216" y="4115400"/>
            <a:ext cx="522657" cy="4637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843808" y="3048142"/>
            <a:ext cx="999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p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227495" y="3048141"/>
            <a:ext cx="999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ant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496" y="2473732"/>
            <a:ext cx="1494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Lista* ref</a:t>
            </a:r>
            <a:endParaRPr lang="pt-BR" dirty="0"/>
          </a:p>
        </p:txBody>
      </p:sp>
      <p:sp>
        <p:nvSpPr>
          <p:cNvPr id="30" name="Rectangle 29"/>
          <p:cNvSpPr/>
          <p:nvPr/>
        </p:nvSpPr>
        <p:spPr>
          <a:xfrm>
            <a:off x="557808" y="5048016"/>
            <a:ext cx="67504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while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(p != </a:t>
            </a:r>
            <a:r>
              <a:rPr lang="pt-BR" dirty="0">
                <a:solidFill>
                  <a:srgbClr val="6F008A"/>
                </a:solidFill>
                <a:highlight>
                  <a:srgbClr val="FFFFFF"/>
                </a:highlight>
                <a:latin typeface="Consolas"/>
              </a:rPr>
              <a:t>NULL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&amp;&amp; p-&gt;info !=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elemBuscado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ant = p;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p = p-&gt;prox;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  <a:endParaRPr lang="pt-BR" dirty="0"/>
          </a:p>
        </p:txBody>
      </p:sp>
      <p:sp>
        <p:nvSpPr>
          <p:cNvPr id="32" name="Rectangle 31"/>
          <p:cNvSpPr/>
          <p:nvPr/>
        </p:nvSpPr>
        <p:spPr>
          <a:xfrm>
            <a:off x="835741" y="5661248"/>
            <a:ext cx="1674728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TextBox 32"/>
          <p:cNvSpPr txBox="1"/>
          <p:nvPr/>
        </p:nvSpPr>
        <p:spPr>
          <a:xfrm>
            <a:off x="3212005" y="3068960"/>
            <a:ext cx="999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ant</a:t>
            </a:r>
            <a:endParaRPr lang="pt-BR" b="1" dirty="0">
              <a:solidFill>
                <a:srgbClr val="FF0000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flipV="1">
            <a:off x="8046985" y="3578065"/>
            <a:ext cx="504056" cy="1008112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001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2" grpId="0" animBg="1"/>
      <p:bldP spid="3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Lista encadeada</a:t>
            </a:r>
            <a:endParaRPr lang="pt-BR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424936" cy="4495800"/>
          </a:xfrm>
        </p:spPr>
        <p:txBody>
          <a:bodyPr/>
          <a:lstStyle/>
          <a:p>
            <a:r>
              <a:rPr lang="pt-BR" dirty="0"/>
              <a:t>Remoção de elementos</a:t>
            </a:r>
          </a:p>
          <a:p>
            <a:pPr lvl="1"/>
            <a:r>
              <a:rPr lang="pt-BR" dirty="0"/>
              <a:t>Ex: Remover elemento com valor 3</a:t>
            </a:r>
          </a:p>
          <a:p>
            <a:pPr lvl="1"/>
            <a:endParaRPr lang="pt-BR" dirty="0"/>
          </a:p>
        </p:txBody>
      </p:sp>
      <p:sp>
        <p:nvSpPr>
          <p:cNvPr id="4" name="Rectangle 3"/>
          <p:cNvSpPr/>
          <p:nvPr/>
        </p:nvSpPr>
        <p:spPr>
          <a:xfrm>
            <a:off x="2843808" y="3565758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" name="Straight Connector 4"/>
          <p:cNvCxnSpPr/>
          <p:nvPr/>
        </p:nvCxnSpPr>
        <p:spPr>
          <a:xfrm>
            <a:off x="3870521" y="3565758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862409" y="3853790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2</a:t>
            </a:r>
            <a:endParaRPr lang="pt-BR" b="1" dirty="0"/>
          </a:p>
        </p:txBody>
      </p:sp>
      <p:sp>
        <p:nvSpPr>
          <p:cNvPr id="7" name="TextBox 6"/>
          <p:cNvSpPr txBox="1"/>
          <p:nvPr/>
        </p:nvSpPr>
        <p:spPr>
          <a:xfrm rot="5400000">
            <a:off x="3761919" y="3889204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8" name="Straight Arrow Connector 7"/>
          <p:cNvCxnSpPr>
            <a:stCxn id="4" idx="3"/>
            <a:endCxn id="9" idx="1"/>
          </p:cNvCxnSpPr>
          <p:nvPr/>
        </p:nvCxnSpPr>
        <p:spPr>
          <a:xfrm>
            <a:off x="4355976" y="4069814"/>
            <a:ext cx="648072" cy="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004048" y="3565758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6012160" y="3565758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5903558" y="3889204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038873" y="3565758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3" name="Straight Connector 12"/>
          <p:cNvCxnSpPr/>
          <p:nvPr/>
        </p:nvCxnSpPr>
        <p:spPr>
          <a:xfrm>
            <a:off x="8046985" y="3565758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004047" y="3853790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3</a:t>
            </a:r>
            <a:endParaRPr lang="pt-BR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038873" y="3853790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4</a:t>
            </a:r>
            <a:endParaRPr lang="pt-BR" b="1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227495" y="2872084"/>
            <a:ext cx="0" cy="693674"/>
          </a:xfrm>
          <a:prstGeom prst="straightConnector1">
            <a:avLst/>
          </a:prstGeom>
          <a:ln w="2222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755576" y="3573016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0" name="Straight Connector 19"/>
          <p:cNvCxnSpPr/>
          <p:nvPr/>
        </p:nvCxnSpPr>
        <p:spPr>
          <a:xfrm>
            <a:off x="1763688" y="3573016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55576" y="3861048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1</a:t>
            </a:r>
            <a:endParaRPr lang="pt-BR" b="1" dirty="0"/>
          </a:p>
        </p:txBody>
      </p:sp>
      <p:sp>
        <p:nvSpPr>
          <p:cNvPr id="22" name="TextBox 21"/>
          <p:cNvSpPr txBox="1"/>
          <p:nvPr/>
        </p:nvSpPr>
        <p:spPr>
          <a:xfrm rot="5400000">
            <a:off x="1655086" y="3896462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2249141" y="4066366"/>
            <a:ext cx="522657" cy="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1" idx="0"/>
            <a:endCxn id="15" idx="1"/>
          </p:cNvCxnSpPr>
          <p:nvPr/>
        </p:nvCxnSpPr>
        <p:spPr>
          <a:xfrm flipV="1">
            <a:off x="6516216" y="4115400"/>
            <a:ext cx="522657" cy="4637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843808" y="3048142"/>
            <a:ext cx="999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p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496" y="2473732"/>
            <a:ext cx="1494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Lista* ref</a:t>
            </a:r>
            <a:endParaRPr lang="pt-BR" dirty="0"/>
          </a:p>
        </p:txBody>
      </p:sp>
      <p:sp>
        <p:nvSpPr>
          <p:cNvPr id="30" name="Rectangle 29"/>
          <p:cNvSpPr/>
          <p:nvPr/>
        </p:nvSpPr>
        <p:spPr>
          <a:xfrm>
            <a:off x="557808" y="5048016"/>
            <a:ext cx="67504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while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(p != </a:t>
            </a:r>
            <a:r>
              <a:rPr lang="pt-BR" dirty="0">
                <a:solidFill>
                  <a:srgbClr val="6F008A"/>
                </a:solidFill>
                <a:highlight>
                  <a:srgbClr val="FFFFFF"/>
                </a:highlight>
                <a:latin typeface="Consolas"/>
              </a:rPr>
              <a:t>NULL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&amp;&amp; p-&gt;info !=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elemBuscado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ant = p;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p = p-&gt;prox;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  <a:endParaRPr lang="pt-BR" dirty="0"/>
          </a:p>
        </p:txBody>
      </p:sp>
      <p:sp>
        <p:nvSpPr>
          <p:cNvPr id="32" name="Rectangle 31"/>
          <p:cNvSpPr/>
          <p:nvPr/>
        </p:nvSpPr>
        <p:spPr>
          <a:xfrm>
            <a:off x="835741" y="5949280"/>
            <a:ext cx="1674728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TextBox 32"/>
          <p:cNvSpPr txBox="1"/>
          <p:nvPr/>
        </p:nvSpPr>
        <p:spPr>
          <a:xfrm>
            <a:off x="3212005" y="3068960"/>
            <a:ext cx="999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ant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012205" y="3039343"/>
            <a:ext cx="999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p</a:t>
            </a:r>
            <a:endParaRPr lang="pt-BR" b="1" dirty="0">
              <a:solidFill>
                <a:srgbClr val="FF0000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flipV="1">
            <a:off x="8046985" y="3578065"/>
            <a:ext cx="504056" cy="1008112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117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2" grpId="0" animBg="1"/>
      <p:bldP spid="31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Lista encadeada</a:t>
            </a:r>
            <a:endParaRPr lang="pt-BR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424936" cy="4495800"/>
          </a:xfrm>
        </p:spPr>
        <p:txBody>
          <a:bodyPr/>
          <a:lstStyle/>
          <a:p>
            <a:r>
              <a:rPr lang="pt-BR" dirty="0"/>
              <a:t>Remoção de elementos</a:t>
            </a:r>
          </a:p>
          <a:p>
            <a:pPr lvl="1"/>
            <a:r>
              <a:rPr lang="pt-BR" dirty="0"/>
              <a:t>Ex: Remover elemento com valor 3</a:t>
            </a:r>
          </a:p>
          <a:p>
            <a:pPr lvl="1"/>
            <a:endParaRPr lang="pt-BR" dirty="0"/>
          </a:p>
        </p:txBody>
      </p:sp>
      <p:sp>
        <p:nvSpPr>
          <p:cNvPr id="4" name="Rectangle 3"/>
          <p:cNvSpPr/>
          <p:nvPr/>
        </p:nvSpPr>
        <p:spPr>
          <a:xfrm>
            <a:off x="2843808" y="3565758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" name="Straight Connector 4"/>
          <p:cNvCxnSpPr/>
          <p:nvPr/>
        </p:nvCxnSpPr>
        <p:spPr>
          <a:xfrm>
            <a:off x="3870521" y="3565758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862409" y="3853790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2</a:t>
            </a:r>
            <a:endParaRPr lang="pt-BR" b="1" dirty="0"/>
          </a:p>
        </p:txBody>
      </p:sp>
      <p:sp>
        <p:nvSpPr>
          <p:cNvPr id="7" name="TextBox 6"/>
          <p:cNvSpPr txBox="1"/>
          <p:nvPr/>
        </p:nvSpPr>
        <p:spPr>
          <a:xfrm rot="5400000">
            <a:off x="3761919" y="3889204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8" name="Straight Arrow Connector 7"/>
          <p:cNvCxnSpPr>
            <a:stCxn id="4" idx="3"/>
            <a:endCxn id="9" idx="1"/>
          </p:cNvCxnSpPr>
          <p:nvPr/>
        </p:nvCxnSpPr>
        <p:spPr>
          <a:xfrm>
            <a:off x="4355976" y="4069814"/>
            <a:ext cx="648072" cy="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004048" y="3565758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6012160" y="3565758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5903558" y="3889204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038873" y="3565758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3" name="Straight Connector 12"/>
          <p:cNvCxnSpPr/>
          <p:nvPr/>
        </p:nvCxnSpPr>
        <p:spPr>
          <a:xfrm>
            <a:off x="8046985" y="3565758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004047" y="3853790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3</a:t>
            </a:r>
            <a:endParaRPr lang="pt-BR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038873" y="3853790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4</a:t>
            </a:r>
            <a:endParaRPr lang="pt-BR" b="1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227495" y="2872084"/>
            <a:ext cx="0" cy="693674"/>
          </a:xfrm>
          <a:prstGeom prst="straightConnector1">
            <a:avLst/>
          </a:prstGeom>
          <a:ln w="2222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755576" y="3573016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0" name="Straight Connector 19"/>
          <p:cNvCxnSpPr/>
          <p:nvPr/>
        </p:nvCxnSpPr>
        <p:spPr>
          <a:xfrm>
            <a:off x="1763688" y="3573016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55576" y="3861048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1</a:t>
            </a:r>
            <a:endParaRPr lang="pt-BR" b="1" dirty="0"/>
          </a:p>
        </p:txBody>
      </p:sp>
      <p:sp>
        <p:nvSpPr>
          <p:cNvPr id="22" name="TextBox 21"/>
          <p:cNvSpPr txBox="1"/>
          <p:nvPr/>
        </p:nvSpPr>
        <p:spPr>
          <a:xfrm rot="5400000">
            <a:off x="1655086" y="3896462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2249141" y="4066366"/>
            <a:ext cx="522657" cy="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1" idx="0"/>
            <a:endCxn id="15" idx="1"/>
          </p:cNvCxnSpPr>
          <p:nvPr/>
        </p:nvCxnSpPr>
        <p:spPr>
          <a:xfrm flipV="1">
            <a:off x="6516216" y="4115400"/>
            <a:ext cx="522657" cy="4637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5496" y="2473732"/>
            <a:ext cx="1494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Lista* ref</a:t>
            </a:r>
            <a:endParaRPr lang="pt-BR" dirty="0"/>
          </a:p>
        </p:txBody>
      </p:sp>
      <p:sp>
        <p:nvSpPr>
          <p:cNvPr id="30" name="TextBox 29"/>
          <p:cNvSpPr txBox="1"/>
          <p:nvPr/>
        </p:nvSpPr>
        <p:spPr>
          <a:xfrm>
            <a:off x="3212005" y="3068960"/>
            <a:ext cx="999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ant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012205" y="3039343"/>
            <a:ext cx="999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p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373840" y="4782051"/>
            <a:ext cx="63057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(p == </a:t>
            </a:r>
            <a:r>
              <a:rPr lang="pt-BR" dirty="0">
                <a:solidFill>
                  <a:srgbClr val="6F008A"/>
                </a:solidFill>
                <a:highlight>
                  <a:srgbClr val="FFFFFF"/>
                </a:highlight>
                <a:latin typeface="Consolas"/>
              </a:rPr>
              <a:t>NULL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  <a:r>
              <a:rPr lang="pt-BR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 //elemento não encontrado</a:t>
            </a:r>
            <a:endParaRPr lang="pt-BR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return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r>
              <a:rPr lang="pt-BR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//remove primeiro elemento</a:t>
            </a:r>
            <a:endParaRPr lang="pt-BR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(p ==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  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p-&gt;prox;</a:t>
            </a:r>
          </a:p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else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pt-BR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//remove do meio ou fim da lista</a:t>
            </a:r>
            <a:endParaRPr lang="pt-BR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ant-&gt;prox = p-&gt;prox;</a:t>
            </a:r>
            <a:endParaRPr lang="pt-BR" dirty="0"/>
          </a:p>
        </p:txBody>
      </p:sp>
      <p:sp>
        <p:nvSpPr>
          <p:cNvPr id="32" name="Rectangle 31"/>
          <p:cNvSpPr/>
          <p:nvPr/>
        </p:nvSpPr>
        <p:spPr>
          <a:xfrm>
            <a:off x="1673104" y="6453336"/>
            <a:ext cx="2682871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4" name="Elbow Connector 33"/>
          <p:cNvCxnSpPr/>
          <p:nvPr/>
        </p:nvCxnSpPr>
        <p:spPr>
          <a:xfrm flipV="1">
            <a:off x="4377823" y="2912168"/>
            <a:ext cx="2285655" cy="821706"/>
          </a:xfrm>
          <a:prstGeom prst="bentConnector3">
            <a:avLst>
              <a:gd name="adj1" fmla="val 24599"/>
            </a:avLst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/>
          <p:nvPr/>
        </p:nvCxnSpPr>
        <p:spPr>
          <a:xfrm rot="16200000" flipH="1">
            <a:off x="6311525" y="3260876"/>
            <a:ext cx="1076056" cy="378641"/>
          </a:xfrm>
          <a:prstGeom prst="bentConnector2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8046985" y="3578065"/>
            <a:ext cx="504056" cy="1008112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0788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Lista encadeada</a:t>
            </a:r>
            <a:endParaRPr lang="pt-BR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424936" cy="4495800"/>
          </a:xfrm>
        </p:spPr>
        <p:txBody>
          <a:bodyPr/>
          <a:lstStyle/>
          <a:p>
            <a:r>
              <a:rPr lang="pt-BR" dirty="0"/>
              <a:t>Remoção de elementos</a:t>
            </a:r>
          </a:p>
          <a:p>
            <a:pPr lvl="1"/>
            <a:r>
              <a:rPr lang="pt-BR" dirty="0"/>
              <a:t>Ex: Remover elemento com valor 3</a:t>
            </a:r>
          </a:p>
          <a:p>
            <a:pPr lvl="1"/>
            <a:endParaRPr lang="pt-BR" dirty="0"/>
          </a:p>
        </p:txBody>
      </p:sp>
      <p:sp>
        <p:nvSpPr>
          <p:cNvPr id="4" name="Rectangle 3"/>
          <p:cNvSpPr/>
          <p:nvPr/>
        </p:nvSpPr>
        <p:spPr>
          <a:xfrm>
            <a:off x="2843808" y="3565758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" name="Straight Connector 4"/>
          <p:cNvCxnSpPr/>
          <p:nvPr/>
        </p:nvCxnSpPr>
        <p:spPr>
          <a:xfrm>
            <a:off x="3870521" y="3565758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862409" y="3853790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2</a:t>
            </a:r>
            <a:endParaRPr lang="pt-BR" b="1" dirty="0"/>
          </a:p>
        </p:txBody>
      </p:sp>
      <p:sp>
        <p:nvSpPr>
          <p:cNvPr id="7" name="TextBox 6"/>
          <p:cNvSpPr txBox="1"/>
          <p:nvPr/>
        </p:nvSpPr>
        <p:spPr>
          <a:xfrm rot="5400000">
            <a:off x="3761919" y="3889204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sp>
        <p:nvSpPr>
          <p:cNvPr id="9" name="Rectangle 8"/>
          <p:cNvSpPr/>
          <p:nvPr/>
        </p:nvSpPr>
        <p:spPr>
          <a:xfrm>
            <a:off x="5004048" y="3565758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6012160" y="3565758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5903558" y="3889204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038873" y="3565758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3" name="Straight Connector 12"/>
          <p:cNvCxnSpPr/>
          <p:nvPr/>
        </p:nvCxnSpPr>
        <p:spPr>
          <a:xfrm>
            <a:off x="8046985" y="3565758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004047" y="3853790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3</a:t>
            </a:r>
            <a:endParaRPr lang="pt-BR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038873" y="3853790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4</a:t>
            </a:r>
            <a:endParaRPr lang="pt-BR" b="1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227495" y="2872084"/>
            <a:ext cx="0" cy="693674"/>
          </a:xfrm>
          <a:prstGeom prst="straightConnector1">
            <a:avLst/>
          </a:prstGeom>
          <a:ln w="2222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755576" y="3573016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0" name="Straight Connector 19"/>
          <p:cNvCxnSpPr/>
          <p:nvPr/>
        </p:nvCxnSpPr>
        <p:spPr>
          <a:xfrm>
            <a:off x="1763688" y="3573016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55576" y="3861048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1</a:t>
            </a:r>
            <a:endParaRPr lang="pt-BR" b="1" dirty="0"/>
          </a:p>
        </p:txBody>
      </p:sp>
      <p:sp>
        <p:nvSpPr>
          <p:cNvPr id="22" name="TextBox 21"/>
          <p:cNvSpPr txBox="1"/>
          <p:nvPr/>
        </p:nvSpPr>
        <p:spPr>
          <a:xfrm rot="5400000">
            <a:off x="1655086" y="3896462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2249141" y="4066366"/>
            <a:ext cx="522657" cy="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1" idx="0"/>
            <a:endCxn id="15" idx="1"/>
          </p:cNvCxnSpPr>
          <p:nvPr/>
        </p:nvCxnSpPr>
        <p:spPr>
          <a:xfrm flipV="1">
            <a:off x="6516216" y="4115400"/>
            <a:ext cx="522657" cy="4637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5496" y="2473732"/>
            <a:ext cx="1494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Lista* ref</a:t>
            </a:r>
            <a:endParaRPr lang="pt-BR" dirty="0"/>
          </a:p>
        </p:txBody>
      </p:sp>
      <p:sp>
        <p:nvSpPr>
          <p:cNvPr id="30" name="TextBox 29"/>
          <p:cNvSpPr txBox="1"/>
          <p:nvPr/>
        </p:nvSpPr>
        <p:spPr>
          <a:xfrm>
            <a:off x="3212005" y="3068960"/>
            <a:ext cx="999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ant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012205" y="3039343"/>
            <a:ext cx="999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p</a:t>
            </a:r>
            <a:endParaRPr lang="pt-BR" b="1" dirty="0">
              <a:solidFill>
                <a:srgbClr val="FF0000"/>
              </a:solidFill>
            </a:endParaRPr>
          </a:p>
        </p:txBody>
      </p:sp>
      <p:cxnSp>
        <p:nvCxnSpPr>
          <p:cNvPr id="34" name="Elbow Connector 33"/>
          <p:cNvCxnSpPr/>
          <p:nvPr/>
        </p:nvCxnSpPr>
        <p:spPr>
          <a:xfrm flipV="1">
            <a:off x="4377823" y="2912168"/>
            <a:ext cx="2285655" cy="821706"/>
          </a:xfrm>
          <a:prstGeom prst="bentConnector3">
            <a:avLst>
              <a:gd name="adj1" fmla="val 24599"/>
            </a:avLst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/>
          <p:nvPr/>
        </p:nvCxnSpPr>
        <p:spPr>
          <a:xfrm rot="16200000" flipH="1">
            <a:off x="6311525" y="3260876"/>
            <a:ext cx="1076056" cy="378641"/>
          </a:xfrm>
          <a:prstGeom prst="bentConnector2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251520" y="567402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free(p);</a:t>
            </a:r>
          </a:p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return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  <a:endParaRPr lang="pt-BR" dirty="0"/>
          </a:p>
        </p:txBody>
      </p:sp>
      <p:cxnSp>
        <p:nvCxnSpPr>
          <p:cNvPr id="37" name="Straight Connector 36"/>
          <p:cNvCxnSpPr/>
          <p:nvPr/>
        </p:nvCxnSpPr>
        <p:spPr>
          <a:xfrm flipV="1">
            <a:off x="8046985" y="3578065"/>
            <a:ext cx="504056" cy="1008112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94320" y="5661781"/>
            <a:ext cx="1366033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256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  <p:bldP spid="1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Lista encadeada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4997152"/>
          </a:xfrm>
        </p:spPr>
        <p:txBody>
          <a:bodyPr>
            <a:normAutofit/>
          </a:bodyPr>
          <a:lstStyle/>
          <a:p>
            <a:r>
              <a:rPr lang="pt-BR" dirty="0"/>
              <a:t>Remoção de elementos</a:t>
            </a:r>
          </a:p>
          <a:p>
            <a:pPr lvl="1"/>
            <a:r>
              <a:rPr lang="pt-BR" dirty="0"/>
              <a:t>Caso específico: remoção do primeiro elemento da lista</a:t>
            </a:r>
          </a:p>
          <a:p>
            <a:endParaRPr lang="pt-BR" dirty="0"/>
          </a:p>
          <a:p>
            <a:pPr marL="0" indent="0">
              <a:buNone/>
            </a:pPr>
            <a:endParaRPr lang="pt-BR" sz="2400" dirty="0"/>
          </a:p>
        </p:txBody>
      </p:sp>
      <p:sp>
        <p:nvSpPr>
          <p:cNvPr id="4" name="Rectangle 3"/>
          <p:cNvSpPr/>
          <p:nvPr/>
        </p:nvSpPr>
        <p:spPr>
          <a:xfrm>
            <a:off x="1763688" y="4581128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" name="Straight Connector 4"/>
          <p:cNvCxnSpPr/>
          <p:nvPr/>
        </p:nvCxnSpPr>
        <p:spPr>
          <a:xfrm>
            <a:off x="2771800" y="4581128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763688" y="4869160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1</a:t>
            </a:r>
            <a:endParaRPr lang="pt-BR" b="1" dirty="0"/>
          </a:p>
        </p:txBody>
      </p:sp>
      <p:sp>
        <p:nvSpPr>
          <p:cNvPr id="7" name="TextBox 6"/>
          <p:cNvSpPr txBox="1"/>
          <p:nvPr/>
        </p:nvSpPr>
        <p:spPr>
          <a:xfrm rot="5400000">
            <a:off x="2663198" y="4904574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045023" y="5085184"/>
            <a:ext cx="1238945" cy="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283968" y="4581128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5292080" y="4581128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5183478" y="4904574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565303" y="5085184"/>
            <a:ext cx="1238945" cy="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876256" y="4581128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4" name="Straight Connector 13"/>
          <p:cNvCxnSpPr/>
          <p:nvPr/>
        </p:nvCxnSpPr>
        <p:spPr>
          <a:xfrm>
            <a:off x="7884368" y="4581128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7884368" y="4581128"/>
            <a:ext cx="504056" cy="1008112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283967" y="4869160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2</a:t>
            </a:r>
            <a:endParaRPr lang="pt-BR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876256" y="4869160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3</a:t>
            </a:r>
            <a:endParaRPr lang="pt-BR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51520" y="3625860"/>
            <a:ext cx="1494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Lista* ref</a:t>
            </a:r>
            <a:endParaRPr lang="pt-BR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187248" y="4139807"/>
            <a:ext cx="576440" cy="441321"/>
          </a:xfrm>
          <a:prstGeom prst="straightConnector1">
            <a:avLst/>
          </a:prstGeom>
          <a:ln w="2222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779957" y="4139807"/>
            <a:ext cx="999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p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26999" y="602128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(p ==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  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p-&gt;prox;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23528" y="6021288"/>
            <a:ext cx="1674728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3906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Lista encadeada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4997152"/>
          </a:xfrm>
        </p:spPr>
        <p:txBody>
          <a:bodyPr>
            <a:normAutofit/>
          </a:bodyPr>
          <a:lstStyle/>
          <a:p>
            <a:r>
              <a:rPr lang="pt-BR" dirty="0"/>
              <a:t>Remoção de elementos</a:t>
            </a:r>
          </a:p>
          <a:p>
            <a:pPr lvl="1"/>
            <a:r>
              <a:rPr lang="pt-BR" dirty="0"/>
              <a:t>Caso específico: remoção do primeiro elemento da lista</a:t>
            </a:r>
          </a:p>
          <a:p>
            <a:endParaRPr lang="pt-BR" dirty="0"/>
          </a:p>
          <a:p>
            <a:pPr marL="0" indent="0">
              <a:buNone/>
            </a:pPr>
            <a:endParaRPr lang="pt-BR" sz="2400" dirty="0"/>
          </a:p>
        </p:txBody>
      </p:sp>
      <p:sp>
        <p:nvSpPr>
          <p:cNvPr id="4" name="Rectangle 3"/>
          <p:cNvSpPr/>
          <p:nvPr/>
        </p:nvSpPr>
        <p:spPr>
          <a:xfrm>
            <a:off x="1763688" y="4581128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" name="Straight Connector 4"/>
          <p:cNvCxnSpPr/>
          <p:nvPr/>
        </p:nvCxnSpPr>
        <p:spPr>
          <a:xfrm>
            <a:off x="2771800" y="4581128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763688" y="4869160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1</a:t>
            </a:r>
            <a:endParaRPr lang="pt-BR" b="1" dirty="0"/>
          </a:p>
        </p:txBody>
      </p:sp>
      <p:sp>
        <p:nvSpPr>
          <p:cNvPr id="7" name="TextBox 6"/>
          <p:cNvSpPr txBox="1"/>
          <p:nvPr/>
        </p:nvSpPr>
        <p:spPr>
          <a:xfrm rot="5400000">
            <a:off x="2663198" y="4904574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045023" y="5085184"/>
            <a:ext cx="1238945" cy="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283968" y="4581128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5292080" y="4581128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5183478" y="4904574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565303" y="5085184"/>
            <a:ext cx="1238945" cy="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876256" y="4581128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4" name="Straight Connector 13"/>
          <p:cNvCxnSpPr/>
          <p:nvPr/>
        </p:nvCxnSpPr>
        <p:spPr>
          <a:xfrm>
            <a:off x="7884368" y="4581128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7884368" y="4581128"/>
            <a:ext cx="504056" cy="1008112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283967" y="4869160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2</a:t>
            </a:r>
            <a:endParaRPr lang="pt-BR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876256" y="4869160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3</a:t>
            </a:r>
            <a:endParaRPr lang="pt-BR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51520" y="3625860"/>
            <a:ext cx="1494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Lista* ref</a:t>
            </a:r>
            <a:endParaRPr lang="pt-BR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187248" y="4139807"/>
            <a:ext cx="576440" cy="441321"/>
          </a:xfrm>
          <a:prstGeom prst="straightConnector1">
            <a:avLst/>
          </a:prstGeom>
          <a:ln w="2222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779957" y="4139807"/>
            <a:ext cx="999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p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26999" y="602128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(p ==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  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p-&gt;prox;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39552" y="6309320"/>
            <a:ext cx="1800200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187248" y="4139807"/>
            <a:ext cx="3096720" cy="945377"/>
          </a:xfrm>
          <a:prstGeom prst="straightConnector1">
            <a:avLst/>
          </a:prstGeom>
          <a:ln w="2222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9609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Lista encadeada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4997152"/>
          </a:xfrm>
        </p:spPr>
        <p:txBody>
          <a:bodyPr>
            <a:normAutofit/>
          </a:bodyPr>
          <a:lstStyle/>
          <a:p>
            <a:r>
              <a:rPr lang="pt-BR" dirty="0"/>
              <a:t>Remoção de elementos</a:t>
            </a:r>
          </a:p>
          <a:p>
            <a:pPr lvl="1"/>
            <a:r>
              <a:rPr lang="pt-BR" dirty="0"/>
              <a:t>Caso específico: remoção do primeiro elemento da lista</a:t>
            </a:r>
          </a:p>
          <a:p>
            <a:endParaRPr lang="pt-BR" dirty="0"/>
          </a:p>
          <a:p>
            <a:pPr marL="0" indent="0">
              <a:buNone/>
            </a:pPr>
            <a:endParaRPr lang="pt-BR" sz="2400" dirty="0"/>
          </a:p>
        </p:txBody>
      </p:sp>
      <p:sp>
        <p:nvSpPr>
          <p:cNvPr id="4" name="Rectangle 3"/>
          <p:cNvSpPr/>
          <p:nvPr/>
        </p:nvSpPr>
        <p:spPr>
          <a:xfrm>
            <a:off x="1763688" y="4581128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" name="Straight Connector 4"/>
          <p:cNvCxnSpPr/>
          <p:nvPr/>
        </p:nvCxnSpPr>
        <p:spPr>
          <a:xfrm>
            <a:off x="2771800" y="4581128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763688" y="4869160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1</a:t>
            </a:r>
            <a:endParaRPr lang="pt-BR" b="1" dirty="0"/>
          </a:p>
        </p:txBody>
      </p:sp>
      <p:sp>
        <p:nvSpPr>
          <p:cNvPr id="7" name="TextBox 6"/>
          <p:cNvSpPr txBox="1"/>
          <p:nvPr/>
        </p:nvSpPr>
        <p:spPr>
          <a:xfrm rot="5400000">
            <a:off x="2663198" y="4904574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sp>
        <p:nvSpPr>
          <p:cNvPr id="9" name="Rectangle 8"/>
          <p:cNvSpPr/>
          <p:nvPr/>
        </p:nvSpPr>
        <p:spPr>
          <a:xfrm>
            <a:off x="4283968" y="4581128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5292080" y="4581128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5183478" y="4904574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565303" y="5085184"/>
            <a:ext cx="1238945" cy="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876256" y="4581128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4" name="Straight Connector 13"/>
          <p:cNvCxnSpPr/>
          <p:nvPr/>
        </p:nvCxnSpPr>
        <p:spPr>
          <a:xfrm>
            <a:off x="7884368" y="4581128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7884368" y="4581128"/>
            <a:ext cx="504056" cy="1008112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283967" y="4869160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2</a:t>
            </a:r>
            <a:endParaRPr lang="pt-BR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876256" y="4869160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3</a:t>
            </a:r>
            <a:endParaRPr lang="pt-BR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51520" y="3625860"/>
            <a:ext cx="1494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Lista* ref</a:t>
            </a:r>
            <a:endParaRPr lang="pt-BR" dirty="0"/>
          </a:p>
        </p:txBody>
      </p:sp>
      <p:cxnSp>
        <p:nvCxnSpPr>
          <p:cNvPr id="23" name="Straight Arrow Connector 22"/>
          <p:cNvCxnSpPr>
            <a:endCxn id="9" idx="1"/>
          </p:cNvCxnSpPr>
          <p:nvPr/>
        </p:nvCxnSpPr>
        <p:spPr>
          <a:xfrm>
            <a:off x="1187248" y="4139807"/>
            <a:ext cx="3096720" cy="945377"/>
          </a:xfrm>
          <a:prstGeom prst="straightConnector1">
            <a:avLst/>
          </a:prstGeom>
          <a:ln w="2222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779957" y="4139807"/>
            <a:ext cx="999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p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33772" y="609329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free(p);</a:t>
            </a:r>
          </a:p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  <a:endParaRPr lang="pt-BR" dirty="0"/>
          </a:p>
        </p:txBody>
      </p:sp>
      <p:sp>
        <p:nvSpPr>
          <p:cNvPr id="26" name="Rectangle 25"/>
          <p:cNvSpPr/>
          <p:nvPr/>
        </p:nvSpPr>
        <p:spPr>
          <a:xfrm>
            <a:off x="197689" y="6124906"/>
            <a:ext cx="1205959" cy="29155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045023" y="5085184"/>
            <a:ext cx="1238945" cy="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2053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/>
      <p:bldP spid="2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Lista encadeada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4997152"/>
          </a:xfrm>
        </p:spPr>
        <p:txBody>
          <a:bodyPr>
            <a:normAutofit/>
          </a:bodyPr>
          <a:lstStyle/>
          <a:p>
            <a:r>
              <a:rPr lang="pt-BR" dirty="0"/>
              <a:t>Liberando a memória da Lista</a:t>
            </a:r>
          </a:p>
          <a:p>
            <a:pPr lvl="1"/>
            <a:r>
              <a:rPr lang="pt-BR" dirty="0"/>
              <a:t>Caso específico: remoção do primeiro elemento da lista</a:t>
            </a:r>
          </a:p>
          <a:p>
            <a:pPr lvl="1"/>
            <a:r>
              <a:rPr lang="pt-BR" dirty="0"/>
              <a:t>Passagem de ponteiro para ponteiro</a:t>
            </a:r>
          </a:p>
          <a:p>
            <a:pPr lvl="2"/>
            <a:r>
              <a:rPr lang="pt-BR" dirty="0"/>
              <a:t>Alternativa para modificar </a:t>
            </a:r>
            <a:r>
              <a:rPr lang="pt-BR" dirty="0" err="1"/>
              <a:t>ref</a:t>
            </a:r>
            <a:r>
              <a:rPr lang="pt-BR" dirty="0"/>
              <a:t> sem ter que retornar nada</a:t>
            </a:r>
          </a:p>
          <a:p>
            <a:endParaRPr lang="pt-BR" dirty="0"/>
          </a:p>
          <a:p>
            <a:pPr marL="0" indent="0">
              <a:buNone/>
            </a:pPr>
            <a:endParaRPr lang="pt-BR" sz="2400" dirty="0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EC54BCE1-422F-4E59-9B02-354AB554A8E4}"/>
              </a:ext>
            </a:extLst>
          </p:cNvPr>
          <p:cNvSpPr/>
          <p:nvPr/>
        </p:nvSpPr>
        <p:spPr>
          <a:xfrm>
            <a:off x="117348" y="3555892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libera(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Lista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**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lista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  Lista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l = *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lista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(l != </a:t>
            </a:r>
            <a:r>
              <a:rPr lang="pt-BR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{</a:t>
            </a:r>
          </a:p>
          <a:p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    Lista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aux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= l-&gt;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prox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free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(l);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 l =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aux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*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lista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pt-BR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1276033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Lista encadeada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24936" cy="514116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pt-BR" sz="5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t-BR" sz="5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sz="5400" dirty="0" err="1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pt-BR" sz="54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pPr marL="0" indent="0">
              <a:buNone/>
            </a:pPr>
            <a:r>
              <a:rPr lang="pt-BR" sz="54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pt-BR" sz="5400" dirty="0">
                <a:solidFill>
                  <a:srgbClr val="2B91AF"/>
                </a:solidFill>
                <a:latin typeface="Consolas" panose="020B0609020204030204" pitchFamily="49" charset="0"/>
              </a:rPr>
              <a:t>Lista</a:t>
            </a:r>
            <a:r>
              <a:rPr lang="pt-BR" sz="5400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pt-BR" sz="5400" dirty="0" err="1">
                <a:solidFill>
                  <a:srgbClr val="000000"/>
                </a:solidFill>
                <a:latin typeface="Consolas" panose="020B0609020204030204" pitchFamily="49" charset="0"/>
              </a:rPr>
              <a:t>ref</a:t>
            </a:r>
            <a:r>
              <a:rPr lang="pt-BR" sz="54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pt-BR" sz="5400" dirty="0" err="1">
                <a:solidFill>
                  <a:srgbClr val="000000"/>
                </a:solidFill>
                <a:latin typeface="Consolas" panose="020B0609020204030204" pitchFamily="49" charset="0"/>
              </a:rPr>
              <a:t>criaLista</a:t>
            </a:r>
            <a:r>
              <a:rPr lang="pt-BR" sz="540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pt-BR" sz="5400" dirty="0" err="1">
                <a:solidFill>
                  <a:srgbClr val="000000"/>
                </a:solidFill>
                <a:latin typeface="Consolas" panose="020B0609020204030204" pitchFamily="49" charset="0"/>
              </a:rPr>
              <a:t>ref</a:t>
            </a:r>
            <a:r>
              <a:rPr lang="pt-BR" sz="5400" dirty="0">
                <a:solidFill>
                  <a:srgbClr val="000000"/>
                </a:solidFill>
                <a:latin typeface="Consolas" panose="020B0609020204030204" pitchFamily="49" charset="0"/>
              </a:rPr>
              <a:t> = insere(</a:t>
            </a:r>
            <a:r>
              <a:rPr lang="pt-BR" sz="5400" dirty="0" err="1">
                <a:solidFill>
                  <a:srgbClr val="000000"/>
                </a:solidFill>
                <a:latin typeface="Consolas" panose="020B0609020204030204" pitchFamily="49" charset="0"/>
              </a:rPr>
              <a:t>ref</a:t>
            </a:r>
            <a:r>
              <a:rPr lang="pt-BR" sz="5400" dirty="0">
                <a:solidFill>
                  <a:srgbClr val="000000"/>
                </a:solidFill>
                <a:latin typeface="Consolas" panose="020B0609020204030204" pitchFamily="49" charset="0"/>
              </a:rPr>
              <a:t>, 1);</a:t>
            </a:r>
          </a:p>
          <a:p>
            <a:pPr marL="0" indent="0">
              <a:buNone/>
            </a:pPr>
            <a:r>
              <a:rPr lang="pt-BR" sz="5400" dirty="0" err="1">
                <a:solidFill>
                  <a:srgbClr val="000000"/>
                </a:solidFill>
                <a:latin typeface="Consolas" panose="020B0609020204030204" pitchFamily="49" charset="0"/>
              </a:rPr>
              <a:t>ref</a:t>
            </a:r>
            <a:r>
              <a:rPr lang="pt-BR" sz="5400" dirty="0">
                <a:solidFill>
                  <a:srgbClr val="000000"/>
                </a:solidFill>
                <a:latin typeface="Consolas" panose="020B0609020204030204" pitchFamily="49" charset="0"/>
              </a:rPr>
              <a:t> = insere(</a:t>
            </a:r>
            <a:r>
              <a:rPr lang="pt-BR" sz="5400" dirty="0" err="1">
                <a:solidFill>
                  <a:srgbClr val="000000"/>
                </a:solidFill>
                <a:latin typeface="Consolas" panose="020B0609020204030204" pitchFamily="49" charset="0"/>
              </a:rPr>
              <a:t>ref</a:t>
            </a:r>
            <a:r>
              <a:rPr lang="pt-BR" sz="5400" dirty="0">
                <a:solidFill>
                  <a:srgbClr val="000000"/>
                </a:solidFill>
                <a:latin typeface="Consolas" panose="020B0609020204030204" pitchFamily="49" charset="0"/>
              </a:rPr>
              <a:t>, 2);</a:t>
            </a:r>
          </a:p>
          <a:p>
            <a:pPr marL="0" indent="0">
              <a:buNone/>
            </a:pPr>
            <a:r>
              <a:rPr lang="pt-BR" sz="5400" dirty="0" err="1">
                <a:solidFill>
                  <a:srgbClr val="000000"/>
                </a:solidFill>
                <a:latin typeface="Consolas" panose="020B0609020204030204" pitchFamily="49" charset="0"/>
              </a:rPr>
              <a:t>ref</a:t>
            </a:r>
            <a:r>
              <a:rPr lang="pt-BR" sz="5400" dirty="0">
                <a:solidFill>
                  <a:srgbClr val="000000"/>
                </a:solidFill>
                <a:latin typeface="Consolas" panose="020B0609020204030204" pitchFamily="49" charset="0"/>
              </a:rPr>
              <a:t> = insere(</a:t>
            </a:r>
            <a:r>
              <a:rPr lang="pt-BR" sz="5400" dirty="0" err="1">
                <a:solidFill>
                  <a:srgbClr val="000000"/>
                </a:solidFill>
                <a:latin typeface="Consolas" panose="020B0609020204030204" pitchFamily="49" charset="0"/>
              </a:rPr>
              <a:t>ref</a:t>
            </a:r>
            <a:r>
              <a:rPr lang="pt-BR" sz="5400" dirty="0">
                <a:solidFill>
                  <a:srgbClr val="000000"/>
                </a:solidFill>
                <a:latin typeface="Consolas" panose="020B0609020204030204" pitchFamily="49" charset="0"/>
              </a:rPr>
              <a:t>, 3);</a:t>
            </a:r>
          </a:p>
          <a:p>
            <a:pPr marL="0" indent="0">
              <a:buNone/>
            </a:pPr>
            <a:r>
              <a:rPr lang="pt-BR" sz="5400" dirty="0" err="1">
                <a:solidFill>
                  <a:srgbClr val="000000"/>
                </a:solidFill>
                <a:latin typeface="Consolas" panose="020B0609020204030204" pitchFamily="49" charset="0"/>
              </a:rPr>
              <a:t>ref</a:t>
            </a:r>
            <a:r>
              <a:rPr lang="pt-BR" sz="5400" dirty="0">
                <a:solidFill>
                  <a:srgbClr val="000000"/>
                </a:solidFill>
                <a:latin typeface="Consolas" panose="020B0609020204030204" pitchFamily="49" charset="0"/>
              </a:rPr>
              <a:t> = insere(</a:t>
            </a:r>
            <a:r>
              <a:rPr lang="pt-BR" sz="5400" dirty="0" err="1">
                <a:solidFill>
                  <a:srgbClr val="000000"/>
                </a:solidFill>
                <a:latin typeface="Consolas" panose="020B0609020204030204" pitchFamily="49" charset="0"/>
              </a:rPr>
              <a:t>ref</a:t>
            </a:r>
            <a:r>
              <a:rPr lang="pt-BR" sz="5400" dirty="0">
                <a:solidFill>
                  <a:srgbClr val="000000"/>
                </a:solidFill>
                <a:latin typeface="Consolas" panose="020B0609020204030204" pitchFamily="49" charset="0"/>
              </a:rPr>
              <a:t>, 4);</a:t>
            </a:r>
          </a:p>
          <a:p>
            <a:pPr marL="0" indent="0">
              <a:buNone/>
            </a:pPr>
            <a:r>
              <a:rPr lang="pt-BR" sz="5400" dirty="0">
                <a:solidFill>
                  <a:srgbClr val="000000"/>
                </a:solidFill>
                <a:latin typeface="Consolas" panose="020B0609020204030204" pitchFamily="49" charset="0"/>
              </a:rPr>
              <a:t>imprimir(</a:t>
            </a:r>
            <a:r>
              <a:rPr lang="pt-BR" sz="5400" dirty="0" err="1">
                <a:solidFill>
                  <a:srgbClr val="000000"/>
                </a:solidFill>
                <a:latin typeface="Consolas" panose="020B0609020204030204" pitchFamily="49" charset="0"/>
              </a:rPr>
              <a:t>ref</a:t>
            </a:r>
            <a:r>
              <a:rPr lang="pt-BR" sz="5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pt-BR" sz="5400" dirty="0" err="1">
                <a:solidFill>
                  <a:srgbClr val="000000"/>
                </a:solidFill>
                <a:latin typeface="Consolas" panose="020B0609020204030204" pitchFamily="49" charset="0"/>
              </a:rPr>
              <a:t>ref</a:t>
            </a:r>
            <a:r>
              <a:rPr lang="pt-BR" sz="5400" dirty="0">
                <a:solidFill>
                  <a:srgbClr val="000000"/>
                </a:solidFill>
                <a:latin typeface="Consolas" panose="020B0609020204030204" pitchFamily="49" charset="0"/>
              </a:rPr>
              <a:t> = remove(</a:t>
            </a:r>
            <a:r>
              <a:rPr lang="pt-BR" sz="5400" dirty="0" err="1">
                <a:solidFill>
                  <a:srgbClr val="000000"/>
                </a:solidFill>
                <a:latin typeface="Consolas" panose="020B0609020204030204" pitchFamily="49" charset="0"/>
              </a:rPr>
              <a:t>ref</a:t>
            </a:r>
            <a:r>
              <a:rPr lang="pt-BR" sz="5400" dirty="0">
                <a:solidFill>
                  <a:srgbClr val="000000"/>
                </a:solidFill>
                <a:latin typeface="Consolas" panose="020B0609020204030204" pitchFamily="49" charset="0"/>
              </a:rPr>
              <a:t>, 2);</a:t>
            </a:r>
          </a:p>
          <a:p>
            <a:pPr marL="0" indent="0">
              <a:buNone/>
            </a:pPr>
            <a:r>
              <a:rPr lang="pt-BR" sz="5400" dirty="0">
                <a:solidFill>
                  <a:srgbClr val="000000"/>
                </a:solidFill>
                <a:latin typeface="Consolas" panose="020B0609020204030204" pitchFamily="49" charset="0"/>
              </a:rPr>
              <a:t>imprimir(</a:t>
            </a:r>
            <a:r>
              <a:rPr lang="pt-BR" sz="5400" dirty="0" err="1">
                <a:solidFill>
                  <a:srgbClr val="000000"/>
                </a:solidFill>
                <a:latin typeface="Consolas" panose="020B0609020204030204" pitchFamily="49" charset="0"/>
              </a:rPr>
              <a:t>ref</a:t>
            </a:r>
            <a:r>
              <a:rPr lang="pt-BR" sz="5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pt-BR" sz="5400" dirty="0" err="1">
                <a:solidFill>
                  <a:srgbClr val="000000"/>
                </a:solidFill>
                <a:latin typeface="Consolas" panose="020B0609020204030204" pitchFamily="49" charset="0"/>
              </a:rPr>
              <a:t>ref</a:t>
            </a:r>
            <a:r>
              <a:rPr lang="pt-BR" sz="5400" dirty="0">
                <a:solidFill>
                  <a:srgbClr val="000000"/>
                </a:solidFill>
                <a:latin typeface="Consolas" panose="020B0609020204030204" pitchFamily="49" charset="0"/>
              </a:rPr>
              <a:t> = remove(</a:t>
            </a:r>
            <a:r>
              <a:rPr lang="pt-BR" sz="5400" dirty="0" err="1">
                <a:solidFill>
                  <a:srgbClr val="000000"/>
                </a:solidFill>
                <a:latin typeface="Consolas" panose="020B0609020204030204" pitchFamily="49" charset="0"/>
              </a:rPr>
              <a:t>ref</a:t>
            </a:r>
            <a:r>
              <a:rPr lang="pt-BR" sz="5400" dirty="0">
                <a:solidFill>
                  <a:srgbClr val="000000"/>
                </a:solidFill>
                <a:latin typeface="Consolas" panose="020B0609020204030204" pitchFamily="49" charset="0"/>
              </a:rPr>
              <a:t>, 4);</a:t>
            </a:r>
          </a:p>
          <a:p>
            <a:pPr marL="0" indent="0">
              <a:buNone/>
            </a:pPr>
            <a:r>
              <a:rPr lang="pt-BR" sz="5400" dirty="0">
                <a:solidFill>
                  <a:srgbClr val="000000"/>
                </a:solidFill>
                <a:latin typeface="Consolas" panose="020B0609020204030204" pitchFamily="49" charset="0"/>
              </a:rPr>
              <a:t>imprimir(</a:t>
            </a:r>
            <a:r>
              <a:rPr lang="pt-BR" sz="5400" dirty="0" err="1">
                <a:solidFill>
                  <a:srgbClr val="000000"/>
                </a:solidFill>
                <a:latin typeface="Consolas" panose="020B0609020204030204" pitchFamily="49" charset="0"/>
              </a:rPr>
              <a:t>ref</a:t>
            </a:r>
            <a:r>
              <a:rPr lang="pt-BR" sz="5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pt-BR" sz="5400" dirty="0" err="1">
                <a:solidFill>
                  <a:srgbClr val="000000"/>
                </a:solidFill>
                <a:latin typeface="Consolas" panose="020B0609020204030204" pitchFamily="49" charset="0"/>
              </a:rPr>
              <a:t>ref</a:t>
            </a:r>
            <a:r>
              <a:rPr lang="pt-BR" sz="5400" dirty="0">
                <a:solidFill>
                  <a:srgbClr val="000000"/>
                </a:solidFill>
                <a:latin typeface="Consolas" panose="020B0609020204030204" pitchFamily="49" charset="0"/>
              </a:rPr>
              <a:t> = remove(</a:t>
            </a:r>
            <a:r>
              <a:rPr lang="pt-BR" sz="5400" dirty="0" err="1">
                <a:solidFill>
                  <a:srgbClr val="000000"/>
                </a:solidFill>
                <a:latin typeface="Consolas" panose="020B0609020204030204" pitchFamily="49" charset="0"/>
              </a:rPr>
              <a:t>ref</a:t>
            </a:r>
            <a:r>
              <a:rPr lang="pt-BR" sz="5400" dirty="0">
                <a:solidFill>
                  <a:srgbClr val="000000"/>
                </a:solidFill>
                <a:latin typeface="Consolas" panose="020B0609020204030204" pitchFamily="49" charset="0"/>
              </a:rPr>
              <a:t>, 4);</a:t>
            </a:r>
          </a:p>
          <a:p>
            <a:pPr marL="0" indent="0">
              <a:buNone/>
            </a:pPr>
            <a:r>
              <a:rPr lang="pt-BR" sz="5400" dirty="0">
                <a:solidFill>
                  <a:srgbClr val="000000"/>
                </a:solidFill>
                <a:latin typeface="Consolas" panose="020B0609020204030204" pitchFamily="49" charset="0"/>
              </a:rPr>
              <a:t>imprimir(</a:t>
            </a:r>
            <a:r>
              <a:rPr lang="pt-BR" sz="5400" dirty="0" err="1">
                <a:solidFill>
                  <a:srgbClr val="000000"/>
                </a:solidFill>
                <a:latin typeface="Consolas" panose="020B0609020204030204" pitchFamily="49" charset="0"/>
              </a:rPr>
              <a:t>ref</a:t>
            </a:r>
            <a:r>
              <a:rPr lang="pt-BR" sz="5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endParaRPr lang="pt-BR" dirty="0"/>
          </a:p>
        </p:txBody>
      </p:sp>
      <p:sp>
        <p:nvSpPr>
          <p:cNvPr id="5" name="TextBox 4"/>
          <p:cNvSpPr txBox="1"/>
          <p:nvPr/>
        </p:nvSpPr>
        <p:spPr>
          <a:xfrm>
            <a:off x="4139254" y="3933056"/>
            <a:ext cx="14408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rgbClr val="FF0000"/>
                </a:solidFill>
              </a:rPr>
              <a:t>4 3 2 1</a:t>
            </a:r>
          </a:p>
        </p:txBody>
      </p:sp>
      <p:cxnSp>
        <p:nvCxnSpPr>
          <p:cNvPr id="7" name="Straight Arrow Connector 6"/>
          <p:cNvCxnSpPr>
            <a:endCxn id="5" idx="1"/>
          </p:cNvCxnSpPr>
          <p:nvPr/>
        </p:nvCxnSpPr>
        <p:spPr>
          <a:xfrm flipV="1">
            <a:off x="2915816" y="4133111"/>
            <a:ext cx="1223438" cy="10002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139254" y="4685074"/>
            <a:ext cx="14408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rgbClr val="FF0000"/>
                </a:solidFill>
              </a:rPr>
              <a:t>4 3 1</a:t>
            </a:r>
          </a:p>
        </p:txBody>
      </p:sp>
      <p:cxnSp>
        <p:nvCxnSpPr>
          <p:cNvPr id="11" name="Straight Arrow Connector 10"/>
          <p:cNvCxnSpPr>
            <a:endCxn id="10" idx="1"/>
          </p:cNvCxnSpPr>
          <p:nvPr/>
        </p:nvCxnSpPr>
        <p:spPr>
          <a:xfrm flipV="1">
            <a:off x="2915816" y="4885129"/>
            <a:ext cx="1223438" cy="10002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283270" y="5405154"/>
            <a:ext cx="14408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rgbClr val="FF0000"/>
                </a:solidFill>
              </a:rPr>
              <a:t>3 1</a:t>
            </a:r>
          </a:p>
        </p:txBody>
      </p:sp>
      <p:cxnSp>
        <p:nvCxnSpPr>
          <p:cNvPr id="13" name="Straight Arrow Connector 12"/>
          <p:cNvCxnSpPr>
            <a:endCxn id="12" idx="1"/>
          </p:cNvCxnSpPr>
          <p:nvPr/>
        </p:nvCxnSpPr>
        <p:spPr>
          <a:xfrm flipV="1">
            <a:off x="3059832" y="5605209"/>
            <a:ext cx="1223438" cy="10002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1">
            <a:extLst>
              <a:ext uri="{FF2B5EF4-FFF2-40B4-BE49-F238E27FC236}">
                <a16:creationId xmlns:a16="http://schemas.microsoft.com/office/drawing/2014/main" id="{D3074512-92AC-4328-B2D5-70074AD76213}"/>
              </a:ext>
            </a:extLst>
          </p:cNvPr>
          <p:cNvSpPr txBox="1"/>
          <p:nvPr/>
        </p:nvSpPr>
        <p:spPr>
          <a:xfrm>
            <a:off x="4283270" y="6125234"/>
            <a:ext cx="14408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rgbClr val="FF0000"/>
                </a:solidFill>
              </a:rPr>
              <a:t>3 1</a:t>
            </a:r>
          </a:p>
        </p:txBody>
      </p:sp>
      <p:cxnSp>
        <p:nvCxnSpPr>
          <p:cNvPr id="17" name="Straight Arrow Connector 12">
            <a:extLst>
              <a:ext uri="{FF2B5EF4-FFF2-40B4-BE49-F238E27FC236}">
                <a16:creationId xmlns:a16="http://schemas.microsoft.com/office/drawing/2014/main" id="{E302E099-B0C1-46AD-A289-931BC62E455E}"/>
              </a:ext>
            </a:extLst>
          </p:cNvPr>
          <p:cNvCxnSpPr>
            <a:endCxn id="16" idx="1"/>
          </p:cNvCxnSpPr>
          <p:nvPr/>
        </p:nvCxnSpPr>
        <p:spPr>
          <a:xfrm flipV="1">
            <a:off x="3059832" y="6325289"/>
            <a:ext cx="1223438" cy="10002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3848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2" grpId="0"/>
      <p:bldP spid="16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Lista encadeada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24936" cy="514116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ref</a:t>
            </a:r>
            <a:r>
              <a:rPr lang="pt-BR" sz="2200" dirty="0">
                <a:solidFill>
                  <a:srgbClr val="000000"/>
                </a:solidFill>
                <a:latin typeface="Consolas" panose="020B0609020204030204" pitchFamily="49" charset="0"/>
              </a:rPr>
              <a:t> = remove(</a:t>
            </a:r>
            <a:r>
              <a:rPr lang="pt-BR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ref</a:t>
            </a:r>
            <a:r>
              <a:rPr lang="pt-BR" sz="2200" dirty="0">
                <a:solidFill>
                  <a:srgbClr val="000000"/>
                </a:solidFill>
                <a:latin typeface="Consolas" panose="020B0609020204030204" pitchFamily="49" charset="0"/>
              </a:rPr>
              <a:t>, 1);</a:t>
            </a:r>
          </a:p>
          <a:p>
            <a:pPr marL="0" indent="0">
              <a:buNone/>
            </a:pPr>
            <a:r>
              <a:rPr lang="pt-BR" sz="2200" dirty="0">
                <a:solidFill>
                  <a:srgbClr val="000000"/>
                </a:solidFill>
                <a:latin typeface="Consolas" panose="020B0609020204030204" pitchFamily="49" charset="0"/>
              </a:rPr>
              <a:t>imprimir(</a:t>
            </a:r>
            <a:r>
              <a:rPr lang="pt-BR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ref</a:t>
            </a:r>
            <a:r>
              <a:rPr lang="pt-BR" sz="22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ref</a:t>
            </a:r>
            <a:r>
              <a:rPr lang="pt-BR" sz="2200" dirty="0">
                <a:solidFill>
                  <a:srgbClr val="000000"/>
                </a:solidFill>
                <a:latin typeface="Consolas" panose="020B0609020204030204" pitchFamily="49" charset="0"/>
              </a:rPr>
              <a:t> = remove(</a:t>
            </a:r>
            <a:r>
              <a:rPr lang="pt-BR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ref</a:t>
            </a:r>
            <a:r>
              <a:rPr lang="pt-BR" sz="2200" dirty="0">
                <a:solidFill>
                  <a:srgbClr val="000000"/>
                </a:solidFill>
                <a:latin typeface="Consolas" panose="020B0609020204030204" pitchFamily="49" charset="0"/>
              </a:rPr>
              <a:t>, 3);</a:t>
            </a:r>
          </a:p>
          <a:p>
            <a:pPr marL="0" indent="0">
              <a:buNone/>
            </a:pPr>
            <a:r>
              <a:rPr lang="pt-BR" sz="2200" dirty="0">
                <a:solidFill>
                  <a:srgbClr val="000000"/>
                </a:solidFill>
                <a:latin typeface="Consolas" panose="020B0609020204030204" pitchFamily="49" charset="0"/>
              </a:rPr>
              <a:t>imprimir(</a:t>
            </a:r>
            <a:r>
              <a:rPr lang="pt-BR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ref</a:t>
            </a:r>
            <a:r>
              <a:rPr lang="pt-BR" sz="22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ref</a:t>
            </a:r>
            <a:r>
              <a:rPr lang="pt-BR" sz="2200" dirty="0">
                <a:solidFill>
                  <a:srgbClr val="000000"/>
                </a:solidFill>
                <a:latin typeface="Consolas" panose="020B0609020204030204" pitchFamily="49" charset="0"/>
              </a:rPr>
              <a:t> = insere(</a:t>
            </a:r>
            <a:r>
              <a:rPr lang="pt-BR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ref</a:t>
            </a:r>
            <a:r>
              <a:rPr lang="pt-BR" sz="2200" dirty="0">
                <a:solidFill>
                  <a:srgbClr val="000000"/>
                </a:solidFill>
                <a:latin typeface="Consolas" panose="020B0609020204030204" pitchFamily="49" charset="0"/>
              </a:rPr>
              <a:t>, 5);</a:t>
            </a:r>
          </a:p>
          <a:p>
            <a:pPr marL="0" indent="0">
              <a:buNone/>
            </a:pPr>
            <a:r>
              <a:rPr lang="pt-BR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ref</a:t>
            </a:r>
            <a:r>
              <a:rPr lang="pt-BR" sz="2200" dirty="0">
                <a:solidFill>
                  <a:srgbClr val="000000"/>
                </a:solidFill>
                <a:latin typeface="Consolas" panose="020B0609020204030204" pitchFamily="49" charset="0"/>
              </a:rPr>
              <a:t> = insere(</a:t>
            </a:r>
            <a:r>
              <a:rPr lang="pt-BR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ref</a:t>
            </a:r>
            <a:r>
              <a:rPr lang="pt-BR" sz="2200" dirty="0">
                <a:solidFill>
                  <a:srgbClr val="000000"/>
                </a:solidFill>
                <a:latin typeface="Consolas" panose="020B0609020204030204" pitchFamily="49" charset="0"/>
              </a:rPr>
              <a:t>, 6);</a:t>
            </a:r>
          </a:p>
          <a:p>
            <a:pPr marL="0" indent="0">
              <a:buNone/>
            </a:pPr>
            <a:r>
              <a:rPr lang="pt-BR" sz="2200" dirty="0">
                <a:solidFill>
                  <a:srgbClr val="000000"/>
                </a:solidFill>
                <a:latin typeface="Consolas" panose="020B0609020204030204" pitchFamily="49" charset="0"/>
              </a:rPr>
              <a:t>imprimir(</a:t>
            </a:r>
            <a:r>
              <a:rPr lang="pt-BR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ref</a:t>
            </a:r>
            <a:r>
              <a:rPr lang="pt-BR" sz="22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200" dirty="0">
                <a:solidFill>
                  <a:srgbClr val="000000"/>
                </a:solidFill>
                <a:latin typeface="Consolas" panose="020B0609020204030204" pitchFamily="49" charset="0"/>
              </a:rPr>
              <a:t>libera(&amp;</a:t>
            </a:r>
            <a:r>
              <a:rPr lang="pt-BR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ref</a:t>
            </a:r>
            <a:r>
              <a:rPr lang="pt-BR" sz="22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200" dirty="0">
                <a:solidFill>
                  <a:srgbClr val="000000"/>
                </a:solidFill>
                <a:latin typeface="Consolas" panose="020B0609020204030204" pitchFamily="49" charset="0"/>
              </a:rPr>
              <a:t>imprimir(</a:t>
            </a:r>
            <a:r>
              <a:rPr lang="pt-BR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ref</a:t>
            </a:r>
            <a:r>
              <a:rPr lang="pt-BR" sz="22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ref</a:t>
            </a:r>
            <a:r>
              <a:rPr lang="pt-BR" sz="2200" dirty="0">
                <a:solidFill>
                  <a:srgbClr val="000000"/>
                </a:solidFill>
                <a:latin typeface="Consolas" panose="020B0609020204030204" pitchFamily="49" charset="0"/>
              </a:rPr>
              <a:t> = insere(</a:t>
            </a:r>
            <a:r>
              <a:rPr lang="pt-BR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ref</a:t>
            </a:r>
            <a:r>
              <a:rPr lang="pt-BR" sz="2200" dirty="0">
                <a:solidFill>
                  <a:srgbClr val="000000"/>
                </a:solidFill>
                <a:latin typeface="Consolas" panose="020B0609020204030204" pitchFamily="49" charset="0"/>
              </a:rPr>
              <a:t>, 7);</a:t>
            </a:r>
          </a:p>
          <a:p>
            <a:pPr marL="0" indent="0">
              <a:buNone/>
            </a:pPr>
            <a:r>
              <a:rPr lang="pt-BR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ref</a:t>
            </a:r>
            <a:r>
              <a:rPr lang="pt-BR" sz="2200" dirty="0">
                <a:solidFill>
                  <a:srgbClr val="000000"/>
                </a:solidFill>
                <a:latin typeface="Consolas" panose="020B0609020204030204" pitchFamily="49" charset="0"/>
              </a:rPr>
              <a:t> = insere(</a:t>
            </a:r>
            <a:r>
              <a:rPr lang="pt-BR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ref</a:t>
            </a:r>
            <a:r>
              <a:rPr lang="pt-BR" sz="2200" dirty="0">
                <a:solidFill>
                  <a:srgbClr val="000000"/>
                </a:solidFill>
                <a:latin typeface="Consolas" panose="020B0609020204030204" pitchFamily="49" charset="0"/>
              </a:rPr>
              <a:t>, 8);</a:t>
            </a:r>
          </a:p>
          <a:p>
            <a:pPr marL="0" indent="0">
              <a:buNone/>
            </a:pPr>
            <a:r>
              <a:rPr lang="pt-BR" sz="2200" dirty="0">
                <a:solidFill>
                  <a:srgbClr val="000000"/>
                </a:solidFill>
                <a:latin typeface="Consolas" panose="020B0609020204030204" pitchFamily="49" charset="0"/>
              </a:rPr>
              <a:t>imprimir(</a:t>
            </a:r>
            <a:r>
              <a:rPr lang="pt-BR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ref</a:t>
            </a:r>
            <a:r>
              <a:rPr lang="pt-BR" sz="22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pt-BR" sz="22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sz="2200" dirty="0">
                <a:solidFill>
                  <a:srgbClr val="A31515"/>
                </a:solidFill>
                <a:latin typeface="Consolas" panose="020B0609020204030204" pitchFamily="49" charset="0"/>
              </a:rPr>
              <a:t>"\n\</a:t>
            </a:r>
            <a:r>
              <a:rPr lang="pt-BR" sz="2200" dirty="0" err="1">
                <a:solidFill>
                  <a:srgbClr val="A31515"/>
                </a:solidFill>
                <a:latin typeface="Consolas" panose="020B0609020204030204" pitchFamily="49" charset="0"/>
              </a:rPr>
              <a:t>nFim</a:t>
            </a:r>
            <a:r>
              <a:rPr lang="pt-BR" sz="2200" dirty="0">
                <a:solidFill>
                  <a:srgbClr val="A31515"/>
                </a:solidFill>
                <a:latin typeface="Consolas" panose="020B0609020204030204" pitchFamily="49" charset="0"/>
              </a:rPr>
              <a:t>!"</a:t>
            </a:r>
            <a:r>
              <a:rPr lang="pt-BR" sz="22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getchar</a:t>
            </a:r>
            <a:r>
              <a:rPr lang="pt-BR" sz="220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pt-BR" sz="2200" dirty="0" err="1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t-BR" sz="2200" dirty="0">
                <a:solidFill>
                  <a:srgbClr val="000000"/>
                </a:solidFill>
                <a:latin typeface="Consolas" panose="020B0609020204030204" pitchFamily="49" charset="0"/>
              </a:rPr>
              <a:t> 0;</a:t>
            </a:r>
          </a:p>
          <a:p>
            <a:pPr marL="0" indent="0">
              <a:buNone/>
            </a:pPr>
            <a:r>
              <a:rPr lang="pt-BR" sz="22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pt-BR" dirty="0"/>
          </a:p>
        </p:txBody>
      </p:sp>
      <p:sp>
        <p:nvSpPr>
          <p:cNvPr id="5" name="TextBox 4"/>
          <p:cNvSpPr txBox="1"/>
          <p:nvPr/>
        </p:nvSpPr>
        <p:spPr>
          <a:xfrm>
            <a:off x="4859334" y="1844824"/>
            <a:ext cx="14408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rgbClr val="FF0000"/>
                </a:solidFill>
              </a:rPr>
              <a:t>3 </a:t>
            </a:r>
          </a:p>
        </p:txBody>
      </p:sp>
      <p:cxnSp>
        <p:nvCxnSpPr>
          <p:cNvPr id="7" name="Straight Arrow Connector 6"/>
          <p:cNvCxnSpPr>
            <a:cxnSpLocks/>
            <a:endCxn id="5" idx="1"/>
          </p:cNvCxnSpPr>
          <p:nvPr/>
        </p:nvCxnSpPr>
        <p:spPr>
          <a:xfrm>
            <a:off x="2555776" y="2044879"/>
            <a:ext cx="230355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4">
            <a:extLst>
              <a:ext uri="{FF2B5EF4-FFF2-40B4-BE49-F238E27FC236}">
                <a16:creationId xmlns:a16="http://schemas.microsoft.com/office/drawing/2014/main" id="{42765304-0601-4729-A1F4-83A481F322F3}"/>
              </a:ext>
            </a:extLst>
          </p:cNvPr>
          <p:cNvSpPr txBox="1"/>
          <p:nvPr/>
        </p:nvSpPr>
        <p:spPr>
          <a:xfrm>
            <a:off x="4859334" y="2492896"/>
            <a:ext cx="14408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rgbClr val="FF0000"/>
                </a:solidFill>
              </a:rPr>
              <a:t>Lista vazia! </a:t>
            </a:r>
          </a:p>
        </p:txBody>
      </p:sp>
      <p:cxnSp>
        <p:nvCxnSpPr>
          <p:cNvPr id="15" name="Straight Arrow Connector 6">
            <a:extLst>
              <a:ext uri="{FF2B5EF4-FFF2-40B4-BE49-F238E27FC236}">
                <a16:creationId xmlns:a16="http://schemas.microsoft.com/office/drawing/2014/main" id="{A853AA8F-2EB2-4075-B1BA-7FD5BE4881DE}"/>
              </a:ext>
            </a:extLst>
          </p:cNvPr>
          <p:cNvCxnSpPr>
            <a:cxnSpLocks/>
            <a:endCxn id="14" idx="1"/>
          </p:cNvCxnSpPr>
          <p:nvPr/>
        </p:nvCxnSpPr>
        <p:spPr>
          <a:xfrm>
            <a:off x="2483768" y="2692951"/>
            <a:ext cx="237556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4">
            <a:extLst>
              <a:ext uri="{FF2B5EF4-FFF2-40B4-BE49-F238E27FC236}">
                <a16:creationId xmlns:a16="http://schemas.microsoft.com/office/drawing/2014/main" id="{D9CDF406-58A7-48AE-89F6-0ABAAE66B00E}"/>
              </a:ext>
            </a:extLst>
          </p:cNvPr>
          <p:cNvSpPr txBox="1"/>
          <p:nvPr/>
        </p:nvSpPr>
        <p:spPr>
          <a:xfrm>
            <a:off x="4867718" y="3460938"/>
            <a:ext cx="14408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rgbClr val="FF0000"/>
                </a:solidFill>
              </a:rPr>
              <a:t>6 5 </a:t>
            </a:r>
          </a:p>
        </p:txBody>
      </p:sp>
      <p:cxnSp>
        <p:nvCxnSpPr>
          <p:cNvPr id="17" name="Straight Arrow Connector 6">
            <a:extLst>
              <a:ext uri="{FF2B5EF4-FFF2-40B4-BE49-F238E27FC236}">
                <a16:creationId xmlns:a16="http://schemas.microsoft.com/office/drawing/2014/main" id="{C1FCCE56-30FD-4906-86D7-5B184D16FB66}"/>
              </a:ext>
            </a:extLst>
          </p:cNvPr>
          <p:cNvCxnSpPr>
            <a:cxnSpLocks/>
            <a:endCxn id="16" idx="1"/>
          </p:cNvCxnSpPr>
          <p:nvPr/>
        </p:nvCxnSpPr>
        <p:spPr>
          <a:xfrm>
            <a:off x="2411760" y="3660993"/>
            <a:ext cx="245595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4">
            <a:extLst>
              <a:ext uri="{FF2B5EF4-FFF2-40B4-BE49-F238E27FC236}">
                <a16:creationId xmlns:a16="http://schemas.microsoft.com/office/drawing/2014/main" id="{1E9795DF-CCA1-4EF1-BFF2-27635FDB2ECC}"/>
              </a:ext>
            </a:extLst>
          </p:cNvPr>
          <p:cNvSpPr txBox="1"/>
          <p:nvPr/>
        </p:nvSpPr>
        <p:spPr>
          <a:xfrm>
            <a:off x="4939726" y="5085184"/>
            <a:ext cx="14408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rgbClr val="FF0000"/>
                </a:solidFill>
              </a:rPr>
              <a:t>8 7 </a:t>
            </a:r>
          </a:p>
        </p:txBody>
      </p:sp>
      <p:cxnSp>
        <p:nvCxnSpPr>
          <p:cNvPr id="11" name="Straight Arrow Connector 6">
            <a:extLst>
              <a:ext uri="{FF2B5EF4-FFF2-40B4-BE49-F238E27FC236}">
                <a16:creationId xmlns:a16="http://schemas.microsoft.com/office/drawing/2014/main" id="{E600D6A4-96C9-4014-9CF2-F5CECFB72BC7}"/>
              </a:ext>
            </a:extLst>
          </p:cNvPr>
          <p:cNvCxnSpPr>
            <a:cxnSpLocks/>
            <a:endCxn id="10" idx="1"/>
          </p:cNvCxnSpPr>
          <p:nvPr/>
        </p:nvCxnSpPr>
        <p:spPr>
          <a:xfrm>
            <a:off x="2483768" y="5285239"/>
            <a:ext cx="245595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4">
            <a:extLst>
              <a:ext uri="{FF2B5EF4-FFF2-40B4-BE49-F238E27FC236}">
                <a16:creationId xmlns:a16="http://schemas.microsoft.com/office/drawing/2014/main" id="{59AF7C62-2162-494D-AFDD-F3BE349B94E6}"/>
              </a:ext>
            </a:extLst>
          </p:cNvPr>
          <p:cNvSpPr txBox="1"/>
          <p:nvPr/>
        </p:nvSpPr>
        <p:spPr>
          <a:xfrm>
            <a:off x="4859334" y="4109010"/>
            <a:ext cx="14408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rgbClr val="FF0000"/>
                </a:solidFill>
              </a:rPr>
              <a:t>Lista vazia! </a:t>
            </a:r>
          </a:p>
        </p:txBody>
      </p:sp>
      <p:cxnSp>
        <p:nvCxnSpPr>
          <p:cNvPr id="13" name="Straight Arrow Connector 6">
            <a:extLst>
              <a:ext uri="{FF2B5EF4-FFF2-40B4-BE49-F238E27FC236}">
                <a16:creationId xmlns:a16="http://schemas.microsoft.com/office/drawing/2014/main" id="{3CD16C47-AA45-4C68-BF65-60227C0C77EC}"/>
              </a:ext>
            </a:extLst>
          </p:cNvPr>
          <p:cNvCxnSpPr>
            <a:cxnSpLocks/>
            <a:endCxn id="12" idx="1"/>
          </p:cNvCxnSpPr>
          <p:nvPr/>
        </p:nvCxnSpPr>
        <p:spPr>
          <a:xfrm>
            <a:off x="2483768" y="4309065"/>
            <a:ext cx="237556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9149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  <p:bldP spid="16" grpId="0"/>
      <p:bldP spid="10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Motivação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Vetores</a:t>
            </a:r>
          </a:p>
          <a:p>
            <a:r>
              <a:rPr lang="pt-BR" dirty="0"/>
              <a:t>Alocação dinâmica resolve o problema?</a:t>
            </a:r>
          </a:p>
          <a:p>
            <a:pPr lvl="1"/>
            <a:r>
              <a:rPr lang="pt-BR" sz="22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pt-BR" sz="22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* meuVetor = (</a:t>
            </a:r>
            <a:r>
              <a:rPr lang="pt-BR" sz="22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pt-BR" sz="22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*) malloc(n*</a:t>
            </a:r>
            <a:r>
              <a:rPr lang="pt-BR" sz="22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sizeof</a:t>
            </a:r>
            <a:r>
              <a:rPr lang="pt-BR" sz="22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pt-BR" sz="22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pt-BR" sz="22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));</a:t>
            </a:r>
          </a:p>
          <a:p>
            <a:pPr lvl="1"/>
            <a:r>
              <a:rPr lang="pt-BR" sz="2900" dirty="0"/>
              <a:t>Não completamente!!</a:t>
            </a:r>
          </a:p>
          <a:p>
            <a:pPr lvl="1"/>
            <a:endParaRPr lang="pt-BR" sz="2900" dirty="0"/>
          </a:p>
          <a:p>
            <a:pPr lvl="1"/>
            <a:endParaRPr lang="pt-BR" sz="2900" dirty="0"/>
          </a:p>
          <a:p>
            <a:pPr lvl="1"/>
            <a:endParaRPr lang="pt-BR" sz="2900" dirty="0"/>
          </a:p>
          <a:p>
            <a:pPr lvl="2"/>
            <a:r>
              <a:rPr lang="pt-BR" dirty="0"/>
              <a:t>Uma vez que a memória é alocada, os mesmos problemas de limitação de espaço e disperdício de memória existirão!</a:t>
            </a:r>
          </a:p>
          <a:p>
            <a:pPr lvl="1"/>
            <a:endParaRPr lang="pt-BR" sz="2900" dirty="0"/>
          </a:p>
          <a:p>
            <a:pPr lvl="1"/>
            <a:endParaRPr lang="pt-BR" sz="2200" dirty="0"/>
          </a:p>
          <a:p>
            <a:pPr marL="365760" lvl="1" indent="0">
              <a:buNone/>
            </a:pPr>
            <a:endParaRPr lang="pt-BR" dirty="0"/>
          </a:p>
          <a:p>
            <a:endParaRPr lang="pt-BR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6705" y="3600530"/>
            <a:ext cx="1550534" cy="1412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9511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Lista encadeada </a:t>
            </a:r>
            <a:r>
              <a:rPr lang="pt-BR" b="1" dirty="0"/>
              <a:t>circular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Considere uma lista simples, e um ponteiro ‘p’ que aponta para algum dos elementos da lista</a:t>
            </a:r>
          </a:p>
          <a:p>
            <a:pPr lvl="1"/>
            <a:r>
              <a:rPr lang="pt-BR" dirty="0"/>
              <a:t>Problema: a partir de ‘p’, não podemos acessar os elementos anteriores a ‘p’</a:t>
            </a:r>
          </a:p>
          <a:p>
            <a:pPr lvl="1"/>
            <a:r>
              <a:rPr lang="pt-BR" dirty="0"/>
              <a:t>Solução: Último nó aponta para o primeiro</a:t>
            </a:r>
          </a:p>
          <a:p>
            <a:pPr lvl="2"/>
            <a:r>
              <a:rPr lang="pt-BR" dirty="0"/>
              <a:t>Definição de lista circular!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763688" y="5373216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1" name="Straight Connector 20"/>
          <p:cNvCxnSpPr/>
          <p:nvPr/>
        </p:nvCxnSpPr>
        <p:spPr>
          <a:xfrm>
            <a:off x="2771800" y="5373216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763688" y="5661248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1</a:t>
            </a:r>
            <a:endParaRPr lang="pt-BR" b="1" dirty="0"/>
          </a:p>
        </p:txBody>
      </p:sp>
      <p:sp>
        <p:nvSpPr>
          <p:cNvPr id="23" name="TextBox 22"/>
          <p:cNvSpPr txBox="1"/>
          <p:nvPr/>
        </p:nvSpPr>
        <p:spPr>
          <a:xfrm rot="5400000">
            <a:off x="2663198" y="5696662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3045023" y="5877272"/>
            <a:ext cx="1238945" cy="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4283968" y="5373216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6" name="Straight Connector 25"/>
          <p:cNvCxnSpPr/>
          <p:nvPr/>
        </p:nvCxnSpPr>
        <p:spPr>
          <a:xfrm>
            <a:off x="5292080" y="5373216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 rot="5400000">
            <a:off x="5183478" y="5696662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5565303" y="5877272"/>
            <a:ext cx="1238945" cy="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6876256" y="5373216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0" name="Straight Connector 29"/>
          <p:cNvCxnSpPr/>
          <p:nvPr/>
        </p:nvCxnSpPr>
        <p:spPr>
          <a:xfrm>
            <a:off x="7884368" y="5373216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283967" y="5661248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2</a:t>
            </a:r>
            <a:endParaRPr lang="pt-BR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6876256" y="5661248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3</a:t>
            </a:r>
            <a:endParaRPr lang="pt-BR" b="1" dirty="0"/>
          </a:p>
        </p:txBody>
      </p:sp>
      <p:sp>
        <p:nvSpPr>
          <p:cNvPr id="37" name="TextBox 36"/>
          <p:cNvSpPr txBox="1"/>
          <p:nvPr/>
        </p:nvSpPr>
        <p:spPr>
          <a:xfrm rot="5400000">
            <a:off x="7847773" y="5696662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40" name="Elbow Connector 39"/>
          <p:cNvCxnSpPr/>
          <p:nvPr/>
        </p:nvCxnSpPr>
        <p:spPr>
          <a:xfrm rot="10800000" flipV="1">
            <a:off x="1404400" y="6309320"/>
            <a:ext cx="6825198" cy="360040"/>
          </a:xfrm>
          <a:prstGeom prst="bentConnector3">
            <a:avLst>
              <a:gd name="adj1" fmla="val -187"/>
            </a:avLst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endCxn id="22" idx="1"/>
          </p:cNvCxnSpPr>
          <p:nvPr/>
        </p:nvCxnSpPr>
        <p:spPr>
          <a:xfrm rot="5400000" flipH="1" flipV="1">
            <a:off x="1210793" y="6116466"/>
            <a:ext cx="746503" cy="359288"/>
          </a:xfrm>
          <a:prstGeom prst="bentConnector2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6404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/>
      <p:bldP spid="23" grpId="0"/>
      <p:bldP spid="25" grpId="0" animBg="1"/>
      <p:bldP spid="27" grpId="0"/>
      <p:bldP spid="29" grpId="0" animBg="1"/>
      <p:bldP spid="32" grpId="0"/>
      <p:bldP spid="33" grpId="0"/>
      <p:bldP spid="37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Lista encadeada </a:t>
            </a:r>
            <a:r>
              <a:rPr lang="pt-BR" b="1" dirty="0"/>
              <a:t>circular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Não existe uma definição exata do primeiro e último elementos da lista</a:t>
            </a:r>
          </a:p>
          <a:p>
            <a:r>
              <a:rPr lang="pt-BR" dirty="0"/>
              <a:t>No entanto, pode ser adotada uma convenção</a:t>
            </a:r>
          </a:p>
          <a:p>
            <a:pPr lvl="1"/>
            <a:r>
              <a:rPr lang="pt-BR" dirty="0"/>
              <a:t>Referência para lista aponta para o último elemento</a:t>
            </a:r>
          </a:p>
          <a:p>
            <a:pPr lvl="1"/>
            <a:r>
              <a:rPr lang="pt-BR" dirty="0"/>
              <a:t>Assim, pode-se facilmente realizar inserções no início ou no fim da lista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763688" y="5373216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1" name="Straight Connector 20"/>
          <p:cNvCxnSpPr/>
          <p:nvPr/>
        </p:nvCxnSpPr>
        <p:spPr>
          <a:xfrm>
            <a:off x="2771800" y="5373216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763688" y="5661248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1</a:t>
            </a:r>
            <a:endParaRPr lang="pt-BR" b="1" dirty="0"/>
          </a:p>
        </p:txBody>
      </p:sp>
      <p:sp>
        <p:nvSpPr>
          <p:cNvPr id="23" name="TextBox 22"/>
          <p:cNvSpPr txBox="1"/>
          <p:nvPr/>
        </p:nvSpPr>
        <p:spPr>
          <a:xfrm rot="5400000">
            <a:off x="2663198" y="5696662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3045023" y="5877272"/>
            <a:ext cx="1238945" cy="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4283968" y="5373216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6" name="Straight Connector 25"/>
          <p:cNvCxnSpPr/>
          <p:nvPr/>
        </p:nvCxnSpPr>
        <p:spPr>
          <a:xfrm>
            <a:off x="5292080" y="5373216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 rot="5400000">
            <a:off x="5183478" y="5696662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5565303" y="5877272"/>
            <a:ext cx="1238945" cy="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6876256" y="5373216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0" name="Straight Connector 29"/>
          <p:cNvCxnSpPr/>
          <p:nvPr/>
        </p:nvCxnSpPr>
        <p:spPr>
          <a:xfrm>
            <a:off x="7884368" y="5373216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283967" y="5661248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2</a:t>
            </a:r>
            <a:endParaRPr lang="pt-BR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6876256" y="5661248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3</a:t>
            </a:r>
            <a:endParaRPr lang="pt-BR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7307551" y="4156338"/>
            <a:ext cx="1494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Lista* ref</a:t>
            </a:r>
            <a:endParaRPr lang="pt-BR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7779470" y="4679542"/>
            <a:ext cx="0" cy="693674"/>
          </a:xfrm>
          <a:prstGeom prst="straightConnector1">
            <a:avLst/>
          </a:prstGeom>
          <a:ln w="2222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 rot="5400000">
            <a:off x="7847773" y="5696662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40" name="Elbow Connector 39"/>
          <p:cNvCxnSpPr/>
          <p:nvPr/>
        </p:nvCxnSpPr>
        <p:spPr>
          <a:xfrm rot="10800000" flipV="1">
            <a:off x="1404400" y="6309320"/>
            <a:ext cx="6825198" cy="360040"/>
          </a:xfrm>
          <a:prstGeom prst="bentConnector3">
            <a:avLst>
              <a:gd name="adj1" fmla="val -187"/>
            </a:avLst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endCxn id="22" idx="1"/>
          </p:cNvCxnSpPr>
          <p:nvPr/>
        </p:nvCxnSpPr>
        <p:spPr>
          <a:xfrm rot="5400000" flipH="1" flipV="1">
            <a:off x="1210793" y="6116466"/>
            <a:ext cx="746503" cy="359288"/>
          </a:xfrm>
          <a:prstGeom prst="bentConnector2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444208" y="5003884"/>
            <a:ext cx="1525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último nó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763688" y="5003884"/>
            <a:ext cx="1525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primeiro nó</a:t>
            </a:r>
          </a:p>
        </p:txBody>
      </p:sp>
    </p:spTree>
    <p:extLst>
      <p:ext uri="{BB962C8B-B14F-4D97-AF65-F5344CB8AC3E}">
        <p14:creationId xmlns:p14="http://schemas.microsoft.com/office/powerpoint/2010/main" val="2131453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1" grpId="0"/>
      <p:bldP spid="36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Lista encadeada </a:t>
            </a:r>
            <a:r>
              <a:rPr lang="pt-BR" b="1" dirty="0"/>
              <a:t>circular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12648" y="1600200"/>
                <a:ext cx="8153400" cy="4925144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pt-BR" dirty="0"/>
                  <a:t>Para percorrer uma lista não-circular, testamos se o elemento acessado é NULL</a:t>
                </a:r>
              </a:p>
              <a:p>
                <a:pPr lvl="1"/>
                <a:r>
                  <a:rPr lang="fr-FR" sz="2000" dirty="0">
                    <a:solidFill>
                      <a:srgbClr val="0000FF"/>
                    </a:solidFill>
                    <a:highlight>
                      <a:srgbClr val="FFFFFF"/>
                    </a:highlight>
                    <a:latin typeface="Consolas"/>
                  </a:rPr>
                  <a:t>for</a:t>
                </a:r>
                <a:r>
                  <a:rPr lang="fr-FR" sz="2000" dirty="0">
                    <a:solidFill>
                      <a:srgbClr val="000000"/>
                    </a:solidFill>
                    <a:highlight>
                      <a:srgbClr val="FFFFFF"/>
                    </a:highlight>
                    <a:latin typeface="Consolas"/>
                  </a:rPr>
                  <a:t> (aux = </a:t>
                </a:r>
                <a:r>
                  <a:rPr lang="fr-FR" sz="2000" dirty="0" err="1">
                    <a:solidFill>
                      <a:srgbClr val="808080"/>
                    </a:solidFill>
                    <a:highlight>
                      <a:srgbClr val="FFFFFF"/>
                    </a:highlight>
                    <a:latin typeface="Consolas"/>
                  </a:rPr>
                  <a:t>ref</a:t>
                </a:r>
                <a:r>
                  <a:rPr lang="fr-FR" sz="2000" dirty="0">
                    <a:solidFill>
                      <a:srgbClr val="000000"/>
                    </a:solidFill>
                    <a:highlight>
                      <a:srgbClr val="FFFFFF"/>
                    </a:highlight>
                    <a:latin typeface="Consolas"/>
                  </a:rPr>
                  <a:t>; aux != </a:t>
                </a:r>
                <a:r>
                  <a:rPr lang="fr-FR" sz="2000" dirty="0">
                    <a:solidFill>
                      <a:srgbClr val="6F008A"/>
                    </a:solidFill>
                    <a:highlight>
                      <a:srgbClr val="FFFFFF"/>
                    </a:highlight>
                    <a:latin typeface="Consolas"/>
                  </a:rPr>
                  <a:t>NULL</a:t>
                </a:r>
                <a:r>
                  <a:rPr lang="fr-FR" sz="2000" dirty="0">
                    <a:solidFill>
                      <a:srgbClr val="000000"/>
                    </a:solidFill>
                    <a:highlight>
                      <a:srgbClr val="FFFFFF"/>
                    </a:highlight>
                    <a:latin typeface="Consolas"/>
                  </a:rPr>
                  <a:t>; aux = aux-&gt;</a:t>
                </a:r>
                <a:r>
                  <a:rPr lang="fr-FR" sz="2000" dirty="0" err="1">
                    <a:solidFill>
                      <a:srgbClr val="000000"/>
                    </a:solidFill>
                    <a:highlight>
                      <a:srgbClr val="FFFFFF"/>
                    </a:highlight>
                    <a:latin typeface="Consolas"/>
                  </a:rPr>
                  <a:t>prox</a:t>
                </a:r>
                <a:r>
                  <a:rPr lang="fr-FR" sz="2000" dirty="0">
                    <a:solidFill>
                      <a:srgbClr val="000000"/>
                    </a:solidFill>
                    <a:highlight>
                      <a:srgbClr val="FFFFFF"/>
                    </a:highlight>
                    <a:latin typeface="Consolas"/>
                  </a:rPr>
                  <a:t>)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pt-BR" sz="2000" b="0" i="1" smtClean="0">
                        <a:latin typeface="Cambria Math"/>
                      </a:rPr>
                      <m:t>…</m:t>
                    </m:r>
                  </m:oMath>
                </a14:m>
                <a:endParaRPr lang="pt-BR" sz="2000" dirty="0"/>
              </a:p>
              <a:p>
                <a:r>
                  <a:rPr lang="pt-BR" dirty="0"/>
                  <a:t>Em uma lista circular, deve ser mantida a referência para o último nó da lista</a:t>
                </a:r>
              </a:p>
              <a:p>
                <a:pPr lvl="1"/>
                <a:r>
                  <a:rPr lang="pt-BR" dirty="0"/>
                  <a:t>A cada elemento acessado, deve ser verificado se o fim da lista foi alcançado</a:t>
                </a:r>
              </a:p>
              <a:p>
                <a:r>
                  <a:rPr lang="pt-BR" dirty="0"/>
                  <a:t>Válido para busca, impressão de elementos, etc...</a:t>
                </a:r>
              </a:p>
              <a:p>
                <a:pPr lvl="1"/>
                <a:r>
                  <a:rPr lang="fr-FR" sz="2100" dirty="0">
                    <a:solidFill>
                      <a:srgbClr val="0000FF"/>
                    </a:solidFill>
                    <a:highlight>
                      <a:srgbClr val="FFFFFF"/>
                    </a:highlight>
                    <a:latin typeface="Consolas"/>
                  </a:rPr>
                  <a:t>for</a:t>
                </a:r>
                <a:r>
                  <a:rPr lang="fr-FR" sz="2100" dirty="0">
                    <a:solidFill>
                      <a:srgbClr val="000000"/>
                    </a:solidFill>
                    <a:highlight>
                      <a:srgbClr val="FFFFFF"/>
                    </a:highlight>
                    <a:latin typeface="Consolas"/>
                  </a:rPr>
                  <a:t> (aux = </a:t>
                </a:r>
                <a:r>
                  <a:rPr lang="fr-FR" sz="2100" dirty="0" err="1">
                    <a:solidFill>
                      <a:srgbClr val="808080"/>
                    </a:solidFill>
                    <a:highlight>
                      <a:srgbClr val="FFFFFF"/>
                    </a:highlight>
                    <a:latin typeface="Consolas"/>
                  </a:rPr>
                  <a:t>ref</a:t>
                </a:r>
                <a:r>
                  <a:rPr lang="fr-FR" sz="2100" dirty="0">
                    <a:solidFill>
                      <a:srgbClr val="000000"/>
                    </a:solidFill>
                    <a:highlight>
                      <a:srgbClr val="FFFFFF"/>
                    </a:highlight>
                    <a:latin typeface="Consolas"/>
                  </a:rPr>
                  <a:t>-&gt;</a:t>
                </a:r>
                <a:r>
                  <a:rPr lang="fr-FR" sz="2100" dirty="0" err="1">
                    <a:solidFill>
                      <a:srgbClr val="000000"/>
                    </a:solidFill>
                    <a:highlight>
                      <a:srgbClr val="FFFFFF"/>
                    </a:highlight>
                    <a:latin typeface="Consolas"/>
                  </a:rPr>
                  <a:t>prox</a:t>
                </a:r>
                <a:r>
                  <a:rPr lang="fr-FR" sz="2100" dirty="0">
                    <a:solidFill>
                      <a:srgbClr val="000000"/>
                    </a:solidFill>
                    <a:highlight>
                      <a:srgbClr val="FFFFFF"/>
                    </a:highlight>
                    <a:latin typeface="Consolas"/>
                  </a:rPr>
                  <a:t>; aux != </a:t>
                </a:r>
                <a:r>
                  <a:rPr lang="fr-FR" sz="2100" dirty="0" err="1">
                    <a:solidFill>
                      <a:srgbClr val="808080"/>
                    </a:solidFill>
                    <a:highlight>
                      <a:srgbClr val="FFFFFF"/>
                    </a:highlight>
                    <a:latin typeface="Consolas"/>
                  </a:rPr>
                  <a:t>ref</a:t>
                </a:r>
                <a:r>
                  <a:rPr lang="fr-FR" sz="2100" dirty="0">
                    <a:solidFill>
                      <a:srgbClr val="000000"/>
                    </a:solidFill>
                    <a:highlight>
                      <a:srgbClr val="FFFFFF"/>
                    </a:highlight>
                    <a:latin typeface="Consolas"/>
                  </a:rPr>
                  <a:t>; aux = aux-&gt;</a:t>
                </a:r>
                <a:r>
                  <a:rPr lang="fr-FR" sz="2100" dirty="0" err="1">
                    <a:solidFill>
                      <a:srgbClr val="000000"/>
                    </a:solidFill>
                    <a:highlight>
                      <a:srgbClr val="FFFFFF"/>
                    </a:highlight>
                    <a:latin typeface="Consolas"/>
                  </a:rPr>
                  <a:t>prox</a:t>
                </a:r>
                <a:r>
                  <a:rPr lang="fr-FR" sz="2100" dirty="0">
                    <a:solidFill>
                      <a:srgbClr val="000000"/>
                    </a:solidFill>
                    <a:highlight>
                      <a:srgbClr val="FFFFFF"/>
                    </a:highlight>
                    <a:latin typeface="Consolas"/>
                  </a:rPr>
                  <a:t>)</a:t>
                </a:r>
              </a:p>
              <a:p>
                <a:pPr lvl="1"/>
                <a:r>
                  <a:rPr lang="fr-FR" sz="2100" dirty="0">
                    <a:solidFill>
                      <a:srgbClr val="000000"/>
                    </a:solidFill>
                    <a:highlight>
                      <a:srgbClr val="FFFFFF"/>
                    </a:highlight>
                    <a:latin typeface="Consolas"/>
                  </a:rPr>
                  <a:t>…</a:t>
                </a:r>
              </a:p>
              <a:p>
                <a:pPr lvl="1"/>
                <a:r>
                  <a:rPr lang="pt-BR" sz="2400" dirty="0">
                    <a:highlight>
                      <a:srgbClr val="FFFFFF"/>
                    </a:highlight>
                  </a:rPr>
                  <a:t>Após o laço, último nó deve ser processado!</a:t>
                </a:r>
                <a:endParaRPr lang="pt-BR" sz="2100" dirty="0"/>
              </a:p>
              <a:p>
                <a:endParaRPr lang="pt-BR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12648" y="1600200"/>
                <a:ext cx="8153400" cy="4925144"/>
              </a:xfrm>
              <a:blipFill>
                <a:blip r:embed="rId2"/>
                <a:stretch>
                  <a:fillRect l="-374" t="-2107" r="-8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3432448" y="2348880"/>
            <a:ext cx="1584176" cy="36004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400" dirty="0"/>
          </a:p>
        </p:txBody>
      </p:sp>
      <p:sp>
        <p:nvSpPr>
          <p:cNvPr id="31" name="Rectangle 30"/>
          <p:cNvSpPr/>
          <p:nvPr/>
        </p:nvSpPr>
        <p:spPr>
          <a:xfrm>
            <a:off x="4152528" y="5077780"/>
            <a:ext cx="1728192" cy="36004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037529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1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Lista encadeada </a:t>
            </a:r>
            <a:r>
              <a:rPr lang="pt-BR" b="1" dirty="0"/>
              <a:t>circular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Inserção em uma lista vazia</a:t>
            </a:r>
          </a:p>
          <a:p>
            <a:pPr lvl="1"/>
            <a:r>
              <a:rPr lang="pt-BR" dirty="0"/>
              <a:t>Ponteiro ‘próximo’ deve apontar para o próprio elemento</a:t>
            </a:r>
          </a:p>
        </p:txBody>
      </p:sp>
      <p:sp>
        <p:nvSpPr>
          <p:cNvPr id="5" name="Rectangle 4"/>
          <p:cNvSpPr/>
          <p:nvPr/>
        </p:nvSpPr>
        <p:spPr>
          <a:xfrm>
            <a:off x="2915817" y="4404736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Box 5"/>
          <p:cNvSpPr txBox="1"/>
          <p:nvPr/>
        </p:nvSpPr>
        <p:spPr>
          <a:xfrm>
            <a:off x="2915817" y="4692768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</a:t>
            </a:r>
            <a:endParaRPr lang="pt-BR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788896" y="3187858"/>
            <a:ext cx="1494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Lista* ref</a:t>
            </a:r>
            <a:endParaRPr lang="pt-BR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819031" y="3711062"/>
            <a:ext cx="0" cy="693674"/>
          </a:xfrm>
          <a:prstGeom prst="straightConnector1">
            <a:avLst/>
          </a:prstGeom>
          <a:ln w="2222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 rot="5400000">
            <a:off x="3887334" y="4728182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10" name="Elbow Connector 9"/>
          <p:cNvCxnSpPr/>
          <p:nvPr/>
        </p:nvCxnSpPr>
        <p:spPr>
          <a:xfrm rot="10800000" flipV="1">
            <a:off x="2556529" y="5340839"/>
            <a:ext cx="1712632" cy="248400"/>
          </a:xfrm>
          <a:prstGeom prst="bentConnector3">
            <a:avLst>
              <a:gd name="adj1" fmla="val -2"/>
            </a:avLst>
          </a:prstGeom>
          <a:ln w="222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038327" y="4404736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/>
          <p:nvPr/>
        </p:nvCxnSpPr>
        <p:spPr>
          <a:xfrm rot="5400000" flipH="1" flipV="1">
            <a:off x="2362922" y="5036343"/>
            <a:ext cx="746503" cy="359288"/>
          </a:xfrm>
          <a:prstGeom prst="bentConnector2">
            <a:avLst/>
          </a:prstGeom>
          <a:ln w="2222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6156176" y="3103800"/>
            <a:ext cx="29878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== </a:t>
            </a:r>
            <a:r>
              <a:rPr lang="pt-BR" dirty="0">
                <a:solidFill>
                  <a:srgbClr val="6F008A"/>
                </a:solidFill>
                <a:highlight>
                  <a:srgbClr val="FFFFFF"/>
                </a:highlight>
                <a:latin typeface="Consolas"/>
              </a:rPr>
              <a:t>NULL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endParaRPr lang="pt-BR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endParaRPr lang="pt-BR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  <a:endParaRPr lang="pt-BR" dirty="0"/>
          </a:p>
        </p:txBody>
      </p:sp>
      <p:sp>
        <p:nvSpPr>
          <p:cNvPr id="32" name="Rectangle 31"/>
          <p:cNvSpPr/>
          <p:nvPr/>
        </p:nvSpPr>
        <p:spPr>
          <a:xfrm>
            <a:off x="6191398" y="3645024"/>
            <a:ext cx="2970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novoNo-&gt;prox = novoNo;</a:t>
            </a:r>
            <a:endParaRPr lang="pt-BR" dirty="0"/>
          </a:p>
        </p:txBody>
      </p:sp>
      <p:sp>
        <p:nvSpPr>
          <p:cNvPr id="34" name="Rectangle 33"/>
          <p:cNvSpPr/>
          <p:nvPr/>
        </p:nvSpPr>
        <p:spPr>
          <a:xfrm>
            <a:off x="6228184" y="3933056"/>
            <a:ext cx="18309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novoNo;</a:t>
            </a:r>
            <a:endParaRPr lang="pt-BR" dirty="0"/>
          </a:p>
        </p:txBody>
      </p:sp>
      <p:sp>
        <p:nvSpPr>
          <p:cNvPr id="35" name="TextBox 34"/>
          <p:cNvSpPr txBox="1"/>
          <p:nvPr/>
        </p:nvSpPr>
        <p:spPr>
          <a:xfrm>
            <a:off x="2536101" y="3970654"/>
            <a:ext cx="999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novoNo</a:t>
            </a:r>
          </a:p>
        </p:txBody>
      </p:sp>
    </p:spTree>
    <p:extLst>
      <p:ext uri="{BB962C8B-B14F-4D97-AF65-F5344CB8AC3E}">
        <p14:creationId xmlns:p14="http://schemas.microsoft.com/office/powerpoint/2010/main" val="883163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2" grpId="0"/>
      <p:bldP spid="3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Lista encadeada </a:t>
            </a:r>
            <a:r>
              <a:rPr lang="pt-BR" b="1" dirty="0"/>
              <a:t>circular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Inserção em uma lista contendo pelo menos um elemento </a:t>
            </a:r>
          </a:p>
          <a:p>
            <a:pPr lvl="1"/>
            <a:r>
              <a:rPr lang="pt-BR" dirty="0"/>
              <a:t>Insere no início</a:t>
            </a:r>
          </a:p>
          <a:p>
            <a:pPr lvl="1"/>
            <a:endParaRPr lang="pt-BR" dirty="0"/>
          </a:p>
        </p:txBody>
      </p:sp>
      <p:sp>
        <p:nvSpPr>
          <p:cNvPr id="12" name="Rectangle 11"/>
          <p:cNvSpPr/>
          <p:nvPr/>
        </p:nvSpPr>
        <p:spPr>
          <a:xfrm>
            <a:off x="251520" y="3592180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TextBox 12"/>
          <p:cNvSpPr txBox="1"/>
          <p:nvPr/>
        </p:nvSpPr>
        <p:spPr>
          <a:xfrm>
            <a:off x="251520" y="3880212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</a:t>
            </a:r>
            <a:endParaRPr lang="pt-BR" b="1" dirty="0"/>
          </a:p>
        </p:txBody>
      </p:sp>
      <p:sp>
        <p:nvSpPr>
          <p:cNvPr id="16" name="TextBox 15"/>
          <p:cNvSpPr txBox="1"/>
          <p:nvPr/>
        </p:nvSpPr>
        <p:spPr>
          <a:xfrm rot="5400000">
            <a:off x="1223037" y="3915626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1374030" y="3592180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604862" y="4096236"/>
            <a:ext cx="2175051" cy="432048"/>
          </a:xfrm>
          <a:prstGeom prst="straightConnector1">
            <a:avLst/>
          </a:prstGeom>
          <a:ln w="2222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5890735" y="3456582"/>
            <a:ext cx="3228046" cy="147732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== </a:t>
            </a:r>
            <a:r>
              <a:rPr lang="pt-BR" dirty="0">
                <a:solidFill>
                  <a:srgbClr val="6F008A"/>
                </a:solidFill>
                <a:highlight>
                  <a:srgbClr val="FFFFFF"/>
                </a:highlight>
                <a:latin typeface="Consolas"/>
              </a:rPr>
              <a:t>NULL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novoNo-&gt;prox = novoNo;</a:t>
            </a:r>
          </a:p>
          <a:p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novoNo;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  <a:endParaRPr lang="pt-BR" dirty="0"/>
          </a:p>
        </p:txBody>
      </p:sp>
      <p:sp>
        <p:nvSpPr>
          <p:cNvPr id="22" name="Rectangle 21"/>
          <p:cNvSpPr/>
          <p:nvPr/>
        </p:nvSpPr>
        <p:spPr>
          <a:xfrm>
            <a:off x="3851921" y="3925798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TextBox 22"/>
          <p:cNvSpPr txBox="1"/>
          <p:nvPr/>
        </p:nvSpPr>
        <p:spPr>
          <a:xfrm>
            <a:off x="3851921" y="4213830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</a:t>
            </a:r>
            <a:endParaRPr lang="pt-BR" b="1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4755135" y="3232124"/>
            <a:ext cx="0" cy="693674"/>
          </a:xfrm>
          <a:prstGeom prst="straightConnector1">
            <a:avLst/>
          </a:prstGeom>
          <a:ln w="2222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 rot="5400000">
            <a:off x="4823438" y="4249244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26" name="Elbow Connector 25"/>
          <p:cNvCxnSpPr/>
          <p:nvPr/>
        </p:nvCxnSpPr>
        <p:spPr>
          <a:xfrm rot="10800000" flipV="1">
            <a:off x="3492633" y="4861901"/>
            <a:ext cx="1712632" cy="248400"/>
          </a:xfrm>
          <a:prstGeom prst="bentConnector3">
            <a:avLst>
              <a:gd name="adj1" fmla="val -2"/>
            </a:avLst>
          </a:prstGeom>
          <a:ln w="222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974431" y="3925798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/>
          <p:nvPr/>
        </p:nvCxnSpPr>
        <p:spPr>
          <a:xfrm rot="5400000" flipH="1" flipV="1">
            <a:off x="3299026" y="4557405"/>
            <a:ext cx="746503" cy="359288"/>
          </a:xfrm>
          <a:prstGeom prst="bentConnector2">
            <a:avLst/>
          </a:prstGeom>
          <a:ln w="2222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59677" y="3212976"/>
            <a:ext cx="999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novoNo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581736" y="2708920"/>
            <a:ext cx="1494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Lista* ref</a:t>
            </a:r>
            <a:endParaRPr lang="pt-BR" dirty="0"/>
          </a:p>
        </p:txBody>
      </p:sp>
      <p:sp>
        <p:nvSpPr>
          <p:cNvPr id="32" name="Rectangle 31"/>
          <p:cNvSpPr/>
          <p:nvPr/>
        </p:nvSpPr>
        <p:spPr>
          <a:xfrm>
            <a:off x="5890735" y="4869160"/>
            <a:ext cx="325326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else</a:t>
            </a:r>
            <a:endParaRPr lang="pt-BR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endParaRPr lang="pt-BR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endParaRPr lang="pt-BR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  <a:endParaRPr lang="pt-BR" dirty="0"/>
          </a:p>
        </p:txBody>
      </p:sp>
      <p:sp>
        <p:nvSpPr>
          <p:cNvPr id="34" name="Rectangle 33"/>
          <p:cNvSpPr/>
          <p:nvPr/>
        </p:nvSpPr>
        <p:spPr>
          <a:xfrm>
            <a:off x="5940152" y="5423158"/>
            <a:ext cx="33505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novoNo-&gt;prox =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-&gt;prox;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0484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4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Lista encadeada </a:t>
            </a:r>
            <a:r>
              <a:rPr lang="pt-BR" b="1" dirty="0"/>
              <a:t>circular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Inserção em uma lista contendo pelo menos um elemento </a:t>
            </a:r>
          </a:p>
          <a:p>
            <a:pPr lvl="1"/>
            <a:r>
              <a:rPr lang="pt-BR" dirty="0"/>
              <a:t>Insere no início</a:t>
            </a:r>
          </a:p>
          <a:p>
            <a:pPr lvl="1"/>
            <a:endParaRPr lang="pt-BR" dirty="0"/>
          </a:p>
        </p:txBody>
      </p:sp>
      <p:sp>
        <p:nvSpPr>
          <p:cNvPr id="12" name="Rectangle 11"/>
          <p:cNvSpPr/>
          <p:nvPr/>
        </p:nvSpPr>
        <p:spPr>
          <a:xfrm>
            <a:off x="251520" y="3592180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TextBox 12"/>
          <p:cNvSpPr txBox="1"/>
          <p:nvPr/>
        </p:nvSpPr>
        <p:spPr>
          <a:xfrm>
            <a:off x="251520" y="3880212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</a:t>
            </a:r>
            <a:endParaRPr lang="pt-BR" b="1" dirty="0"/>
          </a:p>
        </p:txBody>
      </p:sp>
      <p:sp>
        <p:nvSpPr>
          <p:cNvPr id="16" name="TextBox 15"/>
          <p:cNvSpPr txBox="1"/>
          <p:nvPr/>
        </p:nvSpPr>
        <p:spPr>
          <a:xfrm rot="5400000">
            <a:off x="1223037" y="3915626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1374030" y="3592180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604862" y="4096236"/>
            <a:ext cx="2175051" cy="432048"/>
          </a:xfrm>
          <a:prstGeom prst="straightConnector1">
            <a:avLst/>
          </a:prstGeom>
          <a:ln w="2222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5890735" y="3456582"/>
            <a:ext cx="3228046" cy="147732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== </a:t>
            </a:r>
            <a:r>
              <a:rPr lang="pt-BR" dirty="0">
                <a:solidFill>
                  <a:srgbClr val="6F008A"/>
                </a:solidFill>
                <a:highlight>
                  <a:srgbClr val="FFFFFF"/>
                </a:highlight>
                <a:latin typeface="Consolas"/>
              </a:rPr>
              <a:t>NULL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novoNo-&gt;prox = novoNo;</a:t>
            </a:r>
          </a:p>
          <a:p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novoNo;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  <a:endParaRPr lang="pt-BR" dirty="0"/>
          </a:p>
        </p:txBody>
      </p:sp>
      <p:sp>
        <p:nvSpPr>
          <p:cNvPr id="22" name="Rectangle 21"/>
          <p:cNvSpPr/>
          <p:nvPr/>
        </p:nvSpPr>
        <p:spPr>
          <a:xfrm>
            <a:off x="3851921" y="3925798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TextBox 22"/>
          <p:cNvSpPr txBox="1"/>
          <p:nvPr/>
        </p:nvSpPr>
        <p:spPr>
          <a:xfrm>
            <a:off x="3851921" y="4213830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</a:t>
            </a:r>
            <a:endParaRPr lang="pt-BR" b="1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4755135" y="3232124"/>
            <a:ext cx="0" cy="693674"/>
          </a:xfrm>
          <a:prstGeom prst="straightConnector1">
            <a:avLst/>
          </a:prstGeom>
          <a:ln w="2222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 rot="5400000">
            <a:off x="4823438" y="4249244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26" name="Elbow Connector 25"/>
          <p:cNvCxnSpPr/>
          <p:nvPr/>
        </p:nvCxnSpPr>
        <p:spPr>
          <a:xfrm rot="10800000" flipV="1">
            <a:off x="71877" y="4861900"/>
            <a:ext cx="5133388" cy="248401"/>
          </a:xfrm>
          <a:prstGeom prst="bentConnector3">
            <a:avLst>
              <a:gd name="adj1" fmla="val -45"/>
            </a:avLst>
          </a:prstGeom>
          <a:ln w="222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974431" y="3925798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endCxn id="13" idx="1"/>
          </p:cNvCxnSpPr>
          <p:nvPr/>
        </p:nvCxnSpPr>
        <p:spPr>
          <a:xfrm rot="5400000" flipH="1" flipV="1">
            <a:off x="-322542" y="4536241"/>
            <a:ext cx="968480" cy="179643"/>
          </a:xfrm>
          <a:prstGeom prst="bentConnector2">
            <a:avLst/>
          </a:prstGeom>
          <a:ln w="2222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59677" y="3212976"/>
            <a:ext cx="999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novoNo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581736" y="2708920"/>
            <a:ext cx="1494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Lista* ref</a:t>
            </a:r>
            <a:endParaRPr lang="pt-BR" dirty="0"/>
          </a:p>
        </p:txBody>
      </p:sp>
      <p:sp>
        <p:nvSpPr>
          <p:cNvPr id="32" name="Rectangle 31"/>
          <p:cNvSpPr/>
          <p:nvPr/>
        </p:nvSpPr>
        <p:spPr>
          <a:xfrm>
            <a:off x="5890735" y="4869160"/>
            <a:ext cx="325326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else</a:t>
            </a:r>
            <a:endParaRPr lang="pt-BR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endParaRPr lang="pt-BR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endParaRPr lang="pt-BR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  <a:endParaRPr lang="pt-BR" dirty="0"/>
          </a:p>
        </p:txBody>
      </p:sp>
      <p:sp>
        <p:nvSpPr>
          <p:cNvPr id="34" name="Rectangle 33"/>
          <p:cNvSpPr/>
          <p:nvPr/>
        </p:nvSpPr>
        <p:spPr>
          <a:xfrm>
            <a:off x="5940152" y="5423158"/>
            <a:ext cx="33505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novoNo-&gt;prox =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-&gt;prox;</a:t>
            </a:r>
            <a:endParaRPr lang="pt-BR" dirty="0"/>
          </a:p>
        </p:txBody>
      </p:sp>
      <p:sp>
        <p:nvSpPr>
          <p:cNvPr id="5" name="Rectangle 4"/>
          <p:cNvSpPr/>
          <p:nvPr/>
        </p:nvSpPr>
        <p:spPr>
          <a:xfrm>
            <a:off x="5940152" y="5733256"/>
            <a:ext cx="25907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-&gt;prox = novoNo;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597919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Lista encadeada </a:t>
            </a:r>
            <a:r>
              <a:rPr lang="pt-BR" b="1" dirty="0"/>
              <a:t>circular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Inserção em uma lista circular</a:t>
            </a:r>
          </a:p>
          <a:p>
            <a:pPr lvl="1"/>
            <a:endParaRPr lang="pt-BR" dirty="0"/>
          </a:p>
        </p:txBody>
      </p:sp>
      <p:sp>
        <p:nvSpPr>
          <p:cNvPr id="6" name="Rectangle 5"/>
          <p:cNvSpPr/>
          <p:nvPr/>
        </p:nvSpPr>
        <p:spPr>
          <a:xfrm>
            <a:off x="899592" y="2217053"/>
            <a:ext cx="77048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Lista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* insereCircular(</a:t>
            </a:r>
            <a:r>
              <a:rPr lang="pt-BR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Lista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*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, </a:t>
            </a:r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info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pt-BR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  Lista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* novoNo = (</a:t>
            </a:r>
            <a:r>
              <a:rPr lang="pt-BR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Lista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*)malloc(</a:t>
            </a:r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sizeof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pt-BR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Lista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));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novoNo-&gt;info =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info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if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== </a:t>
            </a:r>
            <a:r>
              <a:rPr lang="pt-BR" dirty="0">
                <a:solidFill>
                  <a:srgbClr val="6F008A"/>
                </a:solidFill>
                <a:highlight>
                  <a:srgbClr val="FFFFFF"/>
                </a:highlight>
                <a:latin typeface="Consolas"/>
              </a:rPr>
              <a:t>NULL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{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novoNo-&gt;prox = novoNo;</a:t>
            </a:r>
          </a:p>
          <a:p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    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novoNo;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}</a:t>
            </a:r>
          </a:p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else</a:t>
            </a:r>
            <a:endParaRPr lang="pt-BR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{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novoNo-&gt;prox =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-&gt;prox;</a:t>
            </a:r>
          </a:p>
          <a:p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    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-&gt;prox = novoNo;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}</a:t>
            </a:r>
          </a:p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return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9704877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Lista encadeada </a:t>
            </a:r>
            <a:r>
              <a:rPr lang="pt-BR" b="1" dirty="0"/>
              <a:t>circular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424936" cy="4495800"/>
          </a:xfrm>
        </p:spPr>
        <p:txBody>
          <a:bodyPr/>
          <a:lstStyle/>
          <a:p>
            <a:r>
              <a:rPr lang="pt-BR" dirty="0"/>
              <a:t>Remoção de elementos</a:t>
            </a:r>
          </a:p>
          <a:p>
            <a:pPr lvl="1"/>
            <a:r>
              <a:rPr lang="pt-BR" dirty="0"/>
              <a:t>Ponteiro ‘p’ percorre a lista até que o elemento a ser removido seja encontrado</a:t>
            </a:r>
          </a:p>
          <a:p>
            <a:pPr lvl="2"/>
            <a:r>
              <a:rPr lang="pt-BR" dirty="0"/>
              <a:t>Ponteiro auxiliar ‘ant’ também percorre a lista, estando sempre em uma posição anterior a ‘p’</a:t>
            </a:r>
          </a:p>
          <a:p>
            <a:pPr lvl="1"/>
            <a:r>
              <a:rPr lang="pt-BR" dirty="0"/>
              <a:t>Uma vez que o elemento é encontrado, o ponteiro de ‘ant’ aponta para o elemento apontado pelo ponteiro de ‘p’</a:t>
            </a:r>
          </a:p>
          <a:p>
            <a:pPr lvl="2"/>
            <a:r>
              <a:rPr lang="pt-BR" dirty="0"/>
              <a:t>...e ‘p’ é removido e sua memória liberada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7591177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Lista encadeada </a:t>
            </a:r>
            <a:r>
              <a:rPr lang="pt-BR" b="1" dirty="0"/>
              <a:t>circular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28800"/>
            <a:ext cx="8135816" cy="4467200"/>
          </a:xfrm>
        </p:spPr>
        <p:txBody>
          <a:bodyPr/>
          <a:lstStyle/>
          <a:p>
            <a:r>
              <a:rPr lang="pt-BR" dirty="0"/>
              <a:t>Remoção de elementos</a:t>
            </a:r>
          </a:p>
          <a:p>
            <a:pPr lvl="1"/>
            <a:r>
              <a:rPr lang="pt-BR" dirty="0"/>
              <a:t>Ocorre de modo similar à remoção em uma lista simples</a:t>
            </a:r>
          </a:p>
          <a:p>
            <a:pPr lvl="2"/>
            <a:r>
              <a:rPr lang="pt-BR" dirty="0"/>
              <a:t>Porém, para encerrar busca elemento de referência é utilizado </a:t>
            </a:r>
          </a:p>
          <a:p>
            <a:pPr lvl="2"/>
            <a:r>
              <a:rPr lang="pt-BR" dirty="0"/>
              <a:t>No caso de listas simples, sabemos que o elemento que aponta para NULL é o último da lista</a:t>
            </a:r>
          </a:p>
        </p:txBody>
      </p:sp>
    </p:spTree>
    <p:extLst>
      <p:ext uri="{BB962C8B-B14F-4D97-AF65-F5344CB8AC3E}">
        <p14:creationId xmlns:p14="http://schemas.microsoft.com/office/powerpoint/2010/main" val="247237118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Lista encadeada </a:t>
            </a:r>
            <a:r>
              <a:rPr lang="pt-BR" b="1" dirty="0"/>
              <a:t>circular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28800"/>
            <a:ext cx="7991800" cy="4467200"/>
          </a:xfrm>
        </p:spPr>
        <p:txBody>
          <a:bodyPr/>
          <a:lstStyle/>
          <a:p>
            <a:r>
              <a:rPr lang="pt-BR" dirty="0"/>
              <a:t>Remoção de elementos</a:t>
            </a:r>
          </a:p>
          <a:p>
            <a:r>
              <a:rPr lang="pt-BR" dirty="0"/>
              <a:t>Alguns tratamentos específicos</a:t>
            </a:r>
          </a:p>
          <a:p>
            <a:pPr lvl="1"/>
            <a:r>
              <a:rPr lang="pt-BR" dirty="0"/>
              <a:t>Remoção do único elemento de uma lista deve retornar NULL</a:t>
            </a:r>
          </a:p>
          <a:p>
            <a:pPr lvl="2"/>
            <a:r>
              <a:rPr lang="pt-BR" dirty="0"/>
              <a:t>Referencia externa para a lista recebe valor NULL, indicando que a lista se encontra vazia</a:t>
            </a:r>
          </a:p>
          <a:p>
            <a:pPr lvl="1"/>
            <a:endParaRPr lang="pt-BR" dirty="0"/>
          </a:p>
        </p:txBody>
      </p:sp>
      <p:sp>
        <p:nvSpPr>
          <p:cNvPr id="5" name="Rectangle 4"/>
          <p:cNvSpPr/>
          <p:nvPr/>
        </p:nvSpPr>
        <p:spPr>
          <a:xfrm>
            <a:off x="4283968" y="5264040"/>
            <a:ext cx="26642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(p-&gt;prox == p)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free(p);</a:t>
            </a:r>
          </a:p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return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pt-BR" dirty="0">
                <a:solidFill>
                  <a:srgbClr val="6F008A"/>
                </a:solidFill>
                <a:highlight>
                  <a:srgbClr val="FFFFFF"/>
                </a:highlight>
                <a:latin typeface="Consolas"/>
              </a:rPr>
              <a:t>NULL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  <a:endParaRPr lang="pt-BR" dirty="0"/>
          </a:p>
        </p:txBody>
      </p:sp>
      <p:sp>
        <p:nvSpPr>
          <p:cNvPr id="6" name="Rectangle 5"/>
          <p:cNvSpPr/>
          <p:nvPr/>
        </p:nvSpPr>
        <p:spPr>
          <a:xfrm>
            <a:off x="1189130" y="5595122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extBox 6"/>
          <p:cNvSpPr txBox="1"/>
          <p:nvPr/>
        </p:nvSpPr>
        <p:spPr>
          <a:xfrm>
            <a:off x="1189130" y="5883154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</a:t>
            </a:r>
            <a:endParaRPr lang="pt-BR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23528" y="4777988"/>
            <a:ext cx="1494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Lista* ref</a:t>
            </a:r>
            <a:endParaRPr lang="pt-BR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817848" y="5248285"/>
            <a:ext cx="274496" cy="346837"/>
          </a:xfrm>
          <a:prstGeom prst="straightConnector1">
            <a:avLst/>
          </a:prstGeom>
          <a:ln w="2222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 rot="5400000">
            <a:off x="2160647" y="5918568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11" name="Elbow Connector 10"/>
          <p:cNvCxnSpPr/>
          <p:nvPr/>
        </p:nvCxnSpPr>
        <p:spPr>
          <a:xfrm rot="10800000" flipV="1">
            <a:off x="829842" y="6531225"/>
            <a:ext cx="1712632" cy="248400"/>
          </a:xfrm>
          <a:prstGeom prst="bentConnector3">
            <a:avLst>
              <a:gd name="adj1" fmla="val -2"/>
            </a:avLst>
          </a:prstGeom>
          <a:ln w="222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311640" y="5595122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/>
          <p:nvPr/>
        </p:nvCxnSpPr>
        <p:spPr>
          <a:xfrm rot="5400000" flipH="1" flipV="1">
            <a:off x="636235" y="6226729"/>
            <a:ext cx="746503" cy="359288"/>
          </a:xfrm>
          <a:prstGeom prst="bentConnector2">
            <a:avLst/>
          </a:prstGeom>
          <a:ln w="2222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2332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Motivação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53136"/>
          </a:xfrm>
        </p:spPr>
        <p:txBody>
          <a:bodyPr/>
          <a:lstStyle/>
          <a:p>
            <a:r>
              <a:rPr lang="pt-BR" dirty="0"/>
              <a:t>Considere o seguinte vetor de float</a:t>
            </a:r>
          </a:p>
          <a:p>
            <a:endParaRPr lang="pt-BR" dirty="0"/>
          </a:p>
          <a:p>
            <a:r>
              <a:rPr lang="pt-BR" dirty="0"/>
              <a:t>como você faria para inserir ou remover um elemento em uma posição específica, mantendo a ordem crescente?</a:t>
            </a:r>
          </a:p>
          <a:p>
            <a:pPr lvl="1"/>
            <a:r>
              <a:rPr lang="pt-BR" sz="2600" dirty="0"/>
              <a:t>Por exemplo, inserir 2.5...</a:t>
            </a:r>
          </a:p>
          <a:p>
            <a:pPr lvl="1"/>
            <a:r>
              <a:rPr lang="pt-BR" dirty="0"/>
              <a:t>Ou remover o elemento 3...</a:t>
            </a:r>
          </a:p>
          <a:p>
            <a:pPr lvl="1"/>
            <a:r>
              <a:rPr lang="pt-BR" sz="2600" b="1" dirty="0">
                <a:solidFill>
                  <a:srgbClr val="FF0000"/>
                </a:solidFill>
              </a:rPr>
              <a:t>Problema: elementos posteriores precisam ser reorganizados</a:t>
            </a:r>
          </a:p>
          <a:p>
            <a:pPr lvl="1"/>
            <a:endParaRPr lang="pt-BR" sz="2600" dirty="0"/>
          </a:p>
          <a:p>
            <a:pPr marL="411480" lvl="1" indent="0">
              <a:buNone/>
            </a:pPr>
            <a:endParaRPr lang="pt-BR" sz="2600" dirty="0"/>
          </a:p>
          <a:p>
            <a:pPr lvl="1"/>
            <a:endParaRPr lang="pt-BR" sz="2900" dirty="0"/>
          </a:p>
          <a:p>
            <a:pPr lvl="1"/>
            <a:endParaRPr lang="pt-BR" sz="2900" dirty="0"/>
          </a:p>
          <a:p>
            <a:pPr lvl="1"/>
            <a:endParaRPr lang="pt-BR" sz="2900" dirty="0"/>
          </a:p>
          <a:p>
            <a:pPr marL="365760" lvl="1" indent="0">
              <a:buNone/>
            </a:pPr>
            <a:endParaRPr lang="pt-BR" sz="2900" dirty="0"/>
          </a:p>
          <a:p>
            <a:pPr lvl="1"/>
            <a:endParaRPr lang="pt-BR" sz="2200" dirty="0"/>
          </a:p>
          <a:p>
            <a:pPr marL="365760" lvl="1" indent="0">
              <a:buNone/>
            </a:pPr>
            <a:endParaRPr lang="pt-BR" dirty="0"/>
          </a:p>
          <a:p>
            <a:endParaRPr lang="pt-B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259632" y="2204864"/>
          <a:ext cx="60960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4.5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7.6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0836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Lista encadeada </a:t>
            </a:r>
            <a:r>
              <a:rPr lang="pt-BR" b="1" dirty="0"/>
              <a:t>circular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Remoção de elementos</a:t>
            </a:r>
          </a:p>
          <a:p>
            <a:r>
              <a:rPr lang="pt-BR" dirty="0"/>
              <a:t>Alguns tratamentos específicos</a:t>
            </a:r>
          </a:p>
          <a:p>
            <a:pPr lvl="1"/>
            <a:r>
              <a:rPr lang="pt-BR" dirty="0"/>
              <a:t>Caso o elemento a ser removido seja a referencia da lista</a:t>
            </a:r>
          </a:p>
          <a:p>
            <a:pPr lvl="2"/>
            <a:r>
              <a:rPr lang="pt-BR" dirty="0"/>
              <a:t>Referência deve ser atualizada</a:t>
            </a:r>
          </a:p>
          <a:p>
            <a:pPr lvl="2"/>
            <a:r>
              <a:rPr lang="pt-BR" dirty="0"/>
              <a:t>Nova referência deve ser o elemento anterior</a:t>
            </a:r>
          </a:p>
          <a:p>
            <a:pPr lvl="1"/>
            <a:endParaRPr lang="pt-BR" dirty="0"/>
          </a:p>
        </p:txBody>
      </p:sp>
      <p:sp>
        <p:nvSpPr>
          <p:cNvPr id="7" name="Rectangle 6"/>
          <p:cNvSpPr/>
          <p:nvPr/>
        </p:nvSpPr>
        <p:spPr>
          <a:xfrm>
            <a:off x="2123728" y="479715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(p ==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  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ant;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7022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Lista encadeada </a:t>
            </a:r>
            <a:r>
              <a:rPr lang="pt-BR" b="1" dirty="0"/>
              <a:t>circular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Remoção de elementos</a:t>
            </a:r>
          </a:p>
          <a:p>
            <a:pPr marL="365760" lvl="1" indent="0">
              <a:buNone/>
            </a:pPr>
            <a:endParaRPr lang="pt-BR" dirty="0"/>
          </a:p>
        </p:txBody>
      </p:sp>
      <p:sp>
        <p:nvSpPr>
          <p:cNvPr id="5" name="Rectangle 4"/>
          <p:cNvSpPr/>
          <p:nvPr/>
        </p:nvSpPr>
        <p:spPr>
          <a:xfrm>
            <a:off x="1043608" y="2206019"/>
            <a:ext cx="725455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Lista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* removeCircular(</a:t>
            </a:r>
            <a:r>
              <a:rPr lang="pt-BR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Lista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*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, </a:t>
            </a:r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elemBuscado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pt-BR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  Lista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* p;</a:t>
            </a:r>
          </a:p>
          <a:p>
            <a:r>
              <a:rPr lang="pt-BR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  Lista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* ant;</a:t>
            </a:r>
          </a:p>
          <a:p>
            <a:endParaRPr lang="pt-BR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if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== </a:t>
            </a:r>
            <a:r>
              <a:rPr lang="pt-BR" dirty="0">
                <a:solidFill>
                  <a:srgbClr val="6F008A"/>
                </a:solidFill>
                <a:highlight>
                  <a:srgbClr val="FFFFFF"/>
                </a:highlight>
                <a:latin typeface="Consolas"/>
              </a:rPr>
              <a:t>NULL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  return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endParaRPr lang="pt-BR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p =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-&gt;prox;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ant =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while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(p-&gt;info !=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elemBuscado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&amp;&amp; p !=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{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ant = p;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p = p-&gt;prox;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}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022085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Lista encadeada </a:t>
            </a:r>
            <a:r>
              <a:rPr lang="pt-BR" b="1" dirty="0"/>
              <a:t>circular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Remoção de elementos</a:t>
            </a:r>
          </a:p>
          <a:p>
            <a:pPr marL="365760" lvl="1" indent="0">
              <a:buNone/>
            </a:pPr>
            <a:endParaRPr lang="pt-BR" dirty="0"/>
          </a:p>
        </p:txBody>
      </p:sp>
      <p:sp>
        <p:nvSpPr>
          <p:cNvPr id="6" name="Rectangle 5"/>
          <p:cNvSpPr/>
          <p:nvPr/>
        </p:nvSpPr>
        <p:spPr>
          <a:xfrm>
            <a:off x="1043608" y="2492896"/>
            <a:ext cx="552636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if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(p-&gt;info ==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elemBuscado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{</a:t>
            </a:r>
          </a:p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  if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(p-&gt;prox == p)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free(p);</a:t>
            </a:r>
          </a:p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    return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pt-BR" dirty="0">
                <a:solidFill>
                  <a:srgbClr val="6F008A"/>
                </a:solidFill>
                <a:highlight>
                  <a:srgbClr val="FFFFFF"/>
                </a:highlight>
                <a:latin typeface="Consolas"/>
              </a:rPr>
              <a:t>NULL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  if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(p ==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      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ant;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ant-&gt;prox = p-&gt;prox;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free(p);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p = </a:t>
            </a:r>
            <a:r>
              <a:rPr lang="pt-BR" dirty="0">
                <a:solidFill>
                  <a:srgbClr val="6F008A"/>
                </a:solidFill>
                <a:highlight>
                  <a:srgbClr val="FFFFFF"/>
                </a:highlight>
                <a:latin typeface="Consolas"/>
              </a:rPr>
              <a:t>NULL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}</a:t>
            </a:r>
          </a:p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979204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Lista encadeada </a:t>
            </a:r>
            <a:r>
              <a:rPr lang="pt-BR" b="1" dirty="0"/>
              <a:t>circular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Impressão de elementos</a:t>
            </a:r>
          </a:p>
          <a:p>
            <a:pPr marL="365760" lvl="1" indent="0">
              <a:buNone/>
            </a:pPr>
            <a:endParaRPr lang="pt-BR" dirty="0"/>
          </a:p>
        </p:txBody>
      </p:sp>
      <p:sp>
        <p:nvSpPr>
          <p:cNvPr id="5" name="Rectangle 4"/>
          <p:cNvSpPr/>
          <p:nvPr/>
        </p:nvSpPr>
        <p:spPr>
          <a:xfrm>
            <a:off x="971600" y="2494051"/>
            <a:ext cx="727280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imprimeListaCircular(</a:t>
            </a:r>
            <a:r>
              <a:rPr lang="pt-BR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Lista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* 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pt-BR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  Lista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* aux;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printf(</a:t>
            </a:r>
            <a:r>
              <a:rPr lang="pt-BR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"\nimprimindo lista:\n"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if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== </a:t>
            </a:r>
            <a:r>
              <a:rPr lang="pt-BR" dirty="0">
                <a:solidFill>
                  <a:srgbClr val="6F008A"/>
                </a:solidFill>
                <a:highlight>
                  <a:srgbClr val="FFFFFF"/>
                </a:highlight>
                <a:latin typeface="Consolas"/>
              </a:rPr>
              <a:t>NULL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{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printf(</a:t>
            </a:r>
            <a:r>
              <a:rPr lang="pt-BR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"\nLista vazia!\n"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  return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}</a:t>
            </a:r>
          </a:p>
          <a:p>
            <a:endParaRPr lang="pt-BR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FR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for</a:t>
            </a:r>
            <a:r>
              <a:rPr lang="fr-F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(aux = </a:t>
            </a:r>
            <a:r>
              <a:rPr lang="fr-FR" dirty="0" err="1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fr-F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-&gt;</a:t>
            </a:r>
            <a:r>
              <a:rPr lang="fr-FR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prox</a:t>
            </a:r>
            <a:r>
              <a:rPr lang="fr-F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 aux != </a:t>
            </a:r>
            <a:r>
              <a:rPr lang="fr-FR" dirty="0" err="1">
                <a:solidFill>
                  <a:srgbClr val="808080"/>
                </a:solidFill>
                <a:highlight>
                  <a:srgbClr val="FFFFFF"/>
                </a:highlight>
                <a:latin typeface="Consolas"/>
              </a:rPr>
              <a:t>ref</a:t>
            </a:r>
            <a:r>
              <a:rPr lang="fr-F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 aux = aux-&gt;</a:t>
            </a:r>
            <a:r>
              <a:rPr lang="fr-FR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prox</a:t>
            </a:r>
            <a:r>
              <a:rPr lang="fr-F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printf(</a:t>
            </a:r>
            <a:r>
              <a:rPr lang="pt-BR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"%d "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, aux-&gt;info);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printf(</a:t>
            </a:r>
            <a:r>
              <a:rPr lang="pt-BR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"%d "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, aux-&gt;info);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1053504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494184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pt-BR" dirty="0"/>
              <a:t>Mais Variações</a:t>
            </a:r>
            <a:br>
              <a:rPr lang="pt-BR" dirty="0"/>
            </a:b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pt-BR" dirty="0"/>
              <a:t>Lista duplamente encadeada</a:t>
            </a:r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/>
            <a:r>
              <a:rPr lang="pt-BR" dirty="0"/>
              <a:t>Lista circular duplamente encadeada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8C6D937-3294-4233-ABFC-AD5FECF3C20D}"/>
              </a:ext>
            </a:extLst>
          </p:cNvPr>
          <p:cNvSpPr/>
          <p:nvPr/>
        </p:nvSpPr>
        <p:spPr>
          <a:xfrm>
            <a:off x="925441" y="2564904"/>
            <a:ext cx="1831558" cy="7920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" name="Straight Connector 5">
            <a:extLst>
              <a:ext uri="{FF2B5EF4-FFF2-40B4-BE49-F238E27FC236}">
                <a16:creationId xmlns:a16="http://schemas.microsoft.com/office/drawing/2014/main" id="{68A81512-817D-418F-ADDA-5DE216E9AF3B}"/>
              </a:ext>
            </a:extLst>
          </p:cNvPr>
          <p:cNvCxnSpPr/>
          <p:nvPr/>
        </p:nvCxnSpPr>
        <p:spPr>
          <a:xfrm>
            <a:off x="2108926" y="2564904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6">
            <a:extLst>
              <a:ext uri="{FF2B5EF4-FFF2-40B4-BE49-F238E27FC236}">
                <a16:creationId xmlns:a16="http://schemas.microsoft.com/office/drawing/2014/main" id="{9830CF5E-1375-41D9-AFC1-F6E247E91CB1}"/>
              </a:ext>
            </a:extLst>
          </p:cNvPr>
          <p:cNvCxnSpPr/>
          <p:nvPr/>
        </p:nvCxnSpPr>
        <p:spPr>
          <a:xfrm>
            <a:off x="1460854" y="2564904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7">
            <a:extLst>
              <a:ext uri="{FF2B5EF4-FFF2-40B4-BE49-F238E27FC236}">
                <a16:creationId xmlns:a16="http://schemas.microsoft.com/office/drawing/2014/main" id="{569DC611-F189-4EF5-A12F-EE9242CBE34C}"/>
              </a:ext>
            </a:extLst>
          </p:cNvPr>
          <p:cNvSpPr txBox="1"/>
          <p:nvPr/>
        </p:nvSpPr>
        <p:spPr>
          <a:xfrm>
            <a:off x="1496857" y="2708920"/>
            <a:ext cx="756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2060"/>
                </a:solidFill>
              </a:rPr>
              <a:t>info</a:t>
            </a:r>
          </a:p>
        </p:txBody>
      </p:sp>
      <p:sp>
        <p:nvSpPr>
          <p:cNvPr id="8" name="TextBox 8">
            <a:extLst>
              <a:ext uri="{FF2B5EF4-FFF2-40B4-BE49-F238E27FC236}">
                <a16:creationId xmlns:a16="http://schemas.microsoft.com/office/drawing/2014/main" id="{ABC41692-4A69-4D26-8075-8695987D87B9}"/>
              </a:ext>
            </a:extLst>
          </p:cNvPr>
          <p:cNvSpPr txBox="1"/>
          <p:nvPr/>
        </p:nvSpPr>
        <p:spPr>
          <a:xfrm>
            <a:off x="2036918" y="2708920"/>
            <a:ext cx="756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2060"/>
                </a:solidFill>
              </a:rPr>
              <a:t>right</a:t>
            </a:r>
          </a:p>
        </p:txBody>
      </p:sp>
      <p:sp>
        <p:nvSpPr>
          <p:cNvPr id="9" name="TextBox 9">
            <a:extLst>
              <a:ext uri="{FF2B5EF4-FFF2-40B4-BE49-F238E27FC236}">
                <a16:creationId xmlns:a16="http://schemas.microsoft.com/office/drawing/2014/main" id="{CA8A4AF6-F798-494F-923E-403581275C6E}"/>
              </a:ext>
            </a:extLst>
          </p:cNvPr>
          <p:cNvSpPr txBox="1"/>
          <p:nvPr/>
        </p:nvSpPr>
        <p:spPr>
          <a:xfrm>
            <a:off x="884790" y="2708920"/>
            <a:ext cx="756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2060"/>
                </a:solidFill>
              </a:rPr>
              <a:t>left</a:t>
            </a:r>
          </a:p>
        </p:txBody>
      </p:sp>
      <p:cxnSp>
        <p:nvCxnSpPr>
          <p:cNvPr id="10" name="Straight Arrow Connector 13">
            <a:extLst>
              <a:ext uri="{FF2B5EF4-FFF2-40B4-BE49-F238E27FC236}">
                <a16:creationId xmlns:a16="http://schemas.microsoft.com/office/drawing/2014/main" id="{3E841D97-A2EF-45FB-9ABB-91AB572209E8}"/>
              </a:ext>
            </a:extLst>
          </p:cNvPr>
          <p:cNvCxnSpPr/>
          <p:nvPr/>
        </p:nvCxnSpPr>
        <p:spPr>
          <a:xfrm flipH="1">
            <a:off x="611560" y="2852936"/>
            <a:ext cx="34523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22">
            <a:extLst>
              <a:ext uri="{FF2B5EF4-FFF2-40B4-BE49-F238E27FC236}">
                <a16:creationId xmlns:a16="http://schemas.microsoft.com/office/drawing/2014/main" id="{AC5B5819-D46E-42B5-B131-5AA5EAA2AD33}"/>
              </a:ext>
            </a:extLst>
          </p:cNvPr>
          <p:cNvCxnSpPr/>
          <p:nvPr/>
        </p:nvCxnSpPr>
        <p:spPr>
          <a:xfrm>
            <a:off x="2756998" y="2996046"/>
            <a:ext cx="312452" cy="90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4">
            <a:extLst>
              <a:ext uri="{FF2B5EF4-FFF2-40B4-BE49-F238E27FC236}">
                <a16:creationId xmlns:a16="http://schemas.microsoft.com/office/drawing/2014/main" id="{68388579-D229-4BB9-A679-C9D840498888}"/>
              </a:ext>
            </a:extLst>
          </p:cNvPr>
          <p:cNvSpPr/>
          <p:nvPr/>
        </p:nvSpPr>
        <p:spPr>
          <a:xfrm>
            <a:off x="3364095" y="2564904"/>
            <a:ext cx="1831558" cy="7920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3" name="Straight Connector 25">
            <a:extLst>
              <a:ext uri="{FF2B5EF4-FFF2-40B4-BE49-F238E27FC236}">
                <a16:creationId xmlns:a16="http://schemas.microsoft.com/office/drawing/2014/main" id="{66C33AF5-B55C-4A5A-B2B9-A64B21AB5210}"/>
              </a:ext>
            </a:extLst>
          </p:cNvPr>
          <p:cNvCxnSpPr/>
          <p:nvPr/>
        </p:nvCxnSpPr>
        <p:spPr>
          <a:xfrm>
            <a:off x="4547580" y="2564904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26">
            <a:extLst>
              <a:ext uri="{FF2B5EF4-FFF2-40B4-BE49-F238E27FC236}">
                <a16:creationId xmlns:a16="http://schemas.microsoft.com/office/drawing/2014/main" id="{06B2CE9D-D287-4A1F-BB53-CCA00119CDAD}"/>
              </a:ext>
            </a:extLst>
          </p:cNvPr>
          <p:cNvCxnSpPr/>
          <p:nvPr/>
        </p:nvCxnSpPr>
        <p:spPr>
          <a:xfrm>
            <a:off x="3899508" y="2564904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27">
            <a:extLst>
              <a:ext uri="{FF2B5EF4-FFF2-40B4-BE49-F238E27FC236}">
                <a16:creationId xmlns:a16="http://schemas.microsoft.com/office/drawing/2014/main" id="{24596445-6DBA-4B6F-82C2-0687B112023A}"/>
              </a:ext>
            </a:extLst>
          </p:cNvPr>
          <p:cNvSpPr txBox="1"/>
          <p:nvPr/>
        </p:nvSpPr>
        <p:spPr>
          <a:xfrm>
            <a:off x="3935511" y="2708920"/>
            <a:ext cx="756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2060"/>
                </a:solidFill>
              </a:rPr>
              <a:t>info</a:t>
            </a:r>
          </a:p>
        </p:txBody>
      </p:sp>
      <p:sp>
        <p:nvSpPr>
          <p:cNvPr id="16" name="TextBox 28">
            <a:extLst>
              <a:ext uri="{FF2B5EF4-FFF2-40B4-BE49-F238E27FC236}">
                <a16:creationId xmlns:a16="http://schemas.microsoft.com/office/drawing/2014/main" id="{70FFAF8D-B906-462A-AEDC-37E230B7F7C4}"/>
              </a:ext>
            </a:extLst>
          </p:cNvPr>
          <p:cNvSpPr txBox="1"/>
          <p:nvPr/>
        </p:nvSpPr>
        <p:spPr>
          <a:xfrm>
            <a:off x="4475572" y="2708920"/>
            <a:ext cx="756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2060"/>
                </a:solidFill>
              </a:rPr>
              <a:t>right</a:t>
            </a:r>
          </a:p>
        </p:txBody>
      </p:sp>
      <p:sp>
        <p:nvSpPr>
          <p:cNvPr id="17" name="TextBox 29">
            <a:extLst>
              <a:ext uri="{FF2B5EF4-FFF2-40B4-BE49-F238E27FC236}">
                <a16:creationId xmlns:a16="http://schemas.microsoft.com/office/drawing/2014/main" id="{18F6982F-8841-4158-A795-CBA690240C0D}"/>
              </a:ext>
            </a:extLst>
          </p:cNvPr>
          <p:cNvSpPr txBox="1"/>
          <p:nvPr/>
        </p:nvSpPr>
        <p:spPr>
          <a:xfrm>
            <a:off x="3323444" y="2708920"/>
            <a:ext cx="756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2060"/>
                </a:solidFill>
              </a:rPr>
              <a:t>left</a:t>
            </a:r>
          </a:p>
        </p:txBody>
      </p:sp>
      <p:cxnSp>
        <p:nvCxnSpPr>
          <p:cNvPr id="18" name="Straight Arrow Connector 30">
            <a:extLst>
              <a:ext uri="{FF2B5EF4-FFF2-40B4-BE49-F238E27FC236}">
                <a16:creationId xmlns:a16="http://schemas.microsoft.com/office/drawing/2014/main" id="{0D26BE53-CBCD-4E07-8C62-BA9064C47A46}"/>
              </a:ext>
            </a:extLst>
          </p:cNvPr>
          <p:cNvCxnSpPr/>
          <p:nvPr/>
        </p:nvCxnSpPr>
        <p:spPr>
          <a:xfrm flipH="1">
            <a:off x="3050214" y="2852936"/>
            <a:ext cx="34523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31">
            <a:extLst>
              <a:ext uri="{FF2B5EF4-FFF2-40B4-BE49-F238E27FC236}">
                <a16:creationId xmlns:a16="http://schemas.microsoft.com/office/drawing/2014/main" id="{42953869-1EE0-4C1B-A587-ABEB895100DB}"/>
              </a:ext>
            </a:extLst>
          </p:cNvPr>
          <p:cNvCxnSpPr/>
          <p:nvPr/>
        </p:nvCxnSpPr>
        <p:spPr>
          <a:xfrm>
            <a:off x="5195652" y="2996046"/>
            <a:ext cx="312452" cy="90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32">
            <a:extLst>
              <a:ext uri="{FF2B5EF4-FFF2-40B4-BE49-F238E27FC236}">
                <a16:creationId xmlns:a16="http://schemas.microsoft.com/office/drawing/2014/main" id="{351EF6E0-F350-4190-9F24-7D8E5FB85EFD}"/>
              </a:ext>
            </a:extLst>
          </p:cNvPr>
          <p:cNvSpPr/>
          <p:nvPr/>
        </p:nvSpPr>
        <p:spPr>
          <a:xfrm>
            <a:off x="5812367" y="2564904"/>
            <a:ext cx="1831558" cy="7920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1" name="Straight Connector 33">
            <a:extLst>
              <a:ext uri="{FF2B5EF4-FFF2-40B4-BE49-F238E27FC236}">
                <a16:creationId xmlns:a16="http://schemas.microsoft.com/office/drawing/2014/main" id="{4122F8E3-332B-486C-BE9D-B2E2119C1194}"/>
              </a:ext>
            </a:extLst>
          </p:cNvPr>
          <p:cNvCxnSpPr/>
          <p:nvPr/>
        </p:nvCxnSpPr>
        <p:spPr>
          <a:xfrm>
            <a:off x="6995852" y="2564904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34">
            <a:extLst>
              <a:ext uri="{FF2B5EF4-FFF2-40B4-BE49-F238E27FC236}">
                <a16:creationId xmlns:a16="http://schemas.microsoft.com/office/drawing/2014/main" id="{4BA1D982-4768-4042-8A82-3B08C1D2931C}"/>
              </a:ext>
            </a:extLst>
          </p:cNvPr>
          <p:cNvCxnSpPr/>
          <p:nvPr/>
        </p:nvCxnSpPr>
        <p:spPr>
          <a:xfrm>
            <a:off x="6347780" y="2564904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35">
            <a:extLst>
              <a:ext uri="{FF2B5EF4-FFF2-40B4-BE49-F238E27FC236}">
                <a16:creationId xmlns:a16="http://schemas.microsoft.com/office/drawing/2014/main" id="{332BFBE2-C9CB-4E19-93FB-0EC0A8C836C0}"/>
              </a:ext>
            </a:extLst>
          </p:cNvPr>
          <p:cNvSpPr txBox="1"/>
          <p:nvPr/>
        </p:nvSpPr>
        <p:spPr>
          <a:xfrm>
            <a:off x="6383783" y="2708920"/>
            <a:ext cx="756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2060"/>
                </a:solidFill>
              </a:rPr>
              <a:t>info</a:t>
            </a:r>
          </a:p>
        </p:txBody>
      </p:sp>
      <p:sp>
        <p:nvSpPr>
          <p:cNvPr id="24" name="TextBox 36">
            <a:extLst>
              <a:ext uri="{FF2B5EF4-FFF2-40B4-BE49-F238E27FC236}">
                <a16:creationId xmlns:a16="http://schemas.microsoft.com/office/drawing/2014/main" id="{127F73CA-553C-4F4C-97FF-77D4B4D3C73B}"/>
              </a:ext>
            </a:extLst>
          </p:cNvPr>
          <p:cNvSpPr txBox="1"/>
          <p:nvPr/>
        </p:nvSpPr>
        <p:spPr>
          <a:xfrm>
            <a:off x="6923844" y="2708920"/>
            <a:ext cx="756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2060"/>
                </a:solidFill>
              </a:rPr>
              <a:t>right</a:t>
            </a:r>
          </a:p>
        </p:txBody>
      </p:sp>
      <p:sp>
        <p:nvSpPr>
          <p:cNvPr id="25" name="TextBox 37">
            <a:extLst>
              <a:ext uri="{FF2B5EF4-FFF2-40B4-BE49-F238E27FC236}">
                <a16:creationId xmlns:a16="http://schemas.microsoft.com/office/drawing/2014/main" id="{60E49913-7F55-4F5B-A21C-7BF2BD1854DB}"/>
              </a:ext>
            </a:extLst>
          </p:cNvPr>
          <p:cNvSpPr txBox="1"/>
          <p:nvPr/>
        </p:nvSpPr>
        <p:spPr>
          <a:xfrm>
            <a:off x="5771716" y="2708920"/>
            <a:ext cx="756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2060"/>
                </a:solidFill>
              </a:rPr>
              <a:t>left</a:t>
            </a:r>
          </a:p>
        </p:txBody>
      </p:sp>
      <p:cxnSp>
        <p:nvCxnSpPr>
          <p:cNvPr id="26" name="Straight Arrow Connector 38">
            <a:extLst>
              <a:ext uri="{FF2B5EF4-FFF2-40B4-BE49-F238E27FC236}">
                <a16:creationId xmlns:a16="http://schemas.microsoft.com/office/drawing/2014/main" id="{34A6A82C-48E5-469D-A68E-DB10C9F8068A}"/>
              </a:ext>
            </a:extLst>
          </p:cNvPr>
          <p:cNvCxnSpPr/>
          <p:nvPr/>
        </p:nvCxnSpPr>
        <p:spPr>
          <a:xfrm flipH="1">
            <a:off x="5436096" y="2852936"/>
            <a:ext cx="34523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39">
            <a:extLst>
              <a:ext uri="{FF2B5EF4-FFF2-40B4-BE49-F238E27FC236}">
                <a16:creationId xmlns:a16="http://schemas.microsoft.com/office/drawing/2014/main" id="{B61366BC-C23F-459F-AD4D-A7FA7EBB2493}"/>
              </a:ext>
            </a:extLst>
          </p:cNvPr>
          <p:cNvCxnSpPr/>
          <p:nvPr/>
        </p:nvCxnSpPr>
        <p:spPr>
          <a:xfrm>
            <a:off x="7643924" y="2996046"/>
            <a:ext cx="312452" cy="90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4">
            <a:extLst>
              <a:ext uri="{FF2B5EF4-FFF2-40B4-BE49-F238E27FC236}">
                <a16:creationId xmlns:a16="http://schemas.microsoft.com/office/drawing/2014/main" id="{84FB38CD-6B5C-4BC7-A598-8A5BEAA01267}"/>
              </a:ext>
            </a:extLst>
          </p:cNvPr>
          <p:cNvSpPr/>
          <p:nvPr/>
        </p:nvSpPr>
        <p:spPr>
          <a:xfrm>
            <a:off x="925441" y="5301208"/>
            <a:ext cx="1831558" cy="7920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9" name="Straight Connector 5">
            <a:extLst>
              <a:ext uri="{FF2B5EF4-FFF2-40B4-BE49-F238E27FC236}">
                <a16:creationId xmlns:a16="http://schemas.microsoft.com/office/drawing/2014/main" id="{D0D22786-F8FC-48D0-9E77-C88BAF31B5A3}"/>
              </a:ext>
            </a:extLst>
          </p:cNvPr>
          <p:cNvCxnSpPr/>
          <p:nvPr/>
        </p:nvCxnSpPr>
        <p:spPr>
          <a:xfrm>
            <a:off x="2108926" y="5301208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6">
            <a:extLst>
              <a:ext uri="{FF2B5EF4-FFF2-40B4-BE49-F238E27FC236}">
                <a16:creationId xmlns:a16="http://schemas.microsoft.com/office/drawing/2014/main" id="{D1499D88-57BB-47BE-9C1C-85EA9CAC6965}"/>
              </a:ext>
            </a:extLst>
          </p:cNvPr>
          <p:cNvCxnSpPr/>
          <p:nvPr/>
        </p:nvCxnSpPr>
        <p:spPr>
          <a:xfrm>
            <a:off x="1460854" y="5301208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7">
            <a:extLst>
              <a:ext uri="{FF2B5EF4-FFF2-40B4-BE49-F238E27FC236}">
                <a16:creationId xmlns:a16="http://schemas.microsoft.com/office/drawing/2014/main" id="{1E2C7EAC-D4F8-4EE7-950F-140BF3CC0CA6}"/>
              </a:ext>
            </a:extLst>
          </p:cNvPr>
          <p:cNvSpPr txBox="1"/>
          <p:nvPr/>
        </p:nvSpPr>
        <p:spPr>
          <a:xfrm>
            <a:off x="1496857" y="5445224"/>
            <a:ext cx="756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2060"/>
                </a:solidFill>
              </a:rPr>
              <a:t>info</a:t>
            </a:r>
          </a:p>
        </p:txBody>
      </p:sp>
      <p:sp>
        <p:nvSpPr>
          <p:cNvPr id="32" name="TextBox 8">
            <a:extLst>
              <a:ext uri="{FF2B5EF4-FFF2-40B4-BE49-F238E27FC236}">
                <a16:creationId xmlns:a16="http://schemas.microsoft.com/office/drawing/2014/main" id="{65E316BD-7183-4733-B227-B49241B26A6C}"/>
              </a:ext>
            </a:extLst>
          </p:cNvPr>
          <p:cNvSpPr txBox="1"/>
          <p:nvPr/>
        </p:nvSpPr>
        <p:spPr>
          <a:xfrm>
            <a:off x="2036918" y="5445224"/>
            <a:ext cx="756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2060"/>
                </a:solidFill>
              </a:rPr>
              <a:t>right</a:t>
            </a:r>
          </a:p>
        </p:txBody>
      </p:sp>
      <p:sp>
        <p:nvSpPr>
          <p:cNvPr id="33" name="TextBox 9">
            <a:extLst>
              <a:ext uri="{FF2B5EF4-FFF2-40B4-BE49-F238E27FC236}">
                <a16:creationId xmlns:a16="http://schemas.microsoft.com/office/drawing/2014/main" id="{3C01AB64-7E64-4FEE-BC85-9FFFD4F58636}"/>
              </a:ext>
            </a:extLst>
          </p:cNvPr>
          <p:cNvSpPr txBox="1"/>
          <p:nvPr/>
        </p:nvSpPr>
        <p:spPr>
          <a:xfrm>
            <a:off x="884790" y="5445224"/>
            <a:ext cx="756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2060"/>
                </a:solidFill>
              </a:rPr>
              <a:t>left</a:t>
            </a:r>
          </a:p>
        </p:txBody>
      </p:sp>
      <p:cxnSp>
        <p:nvCxnSpPr>
          <p:cNvPr id="35" name="Straight Arrow Connector 22">
            <a:extLst>
              <a:ext uri="{FF2B5EF4-FFF2-40B4-BE49-F238E27FC236}">
                <a16:creationId xmlns:a16="http://schemas.microsoft.com/office/drawing/2014/main" id="{D4EE42A8-4B81-4314-B371-BB2F5DA7DCEF}"/>
              </a:ext>
            </a:extLst>
          </p:cNvPr>
          <p:cNvCxnSpPr/>
          <p:nvPr/>
        </p:nvCxnSpPr>
        <p:spPr>
          <a:xfrm>
            <a:off x="2756998" y="5732350"/>
            <a:ext cx="312452" cy="90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24">
            <a:extLst>
              <a:ext uri="{FF2B5EF4-FFF2-40B4-BE49-F238E27FC236}">
                <a16:creationId xmlns:a16="http://schemas.microsoft.com/office/drawing/2014/main" id="{84596426-8874-4F4F-B20B-2CB07AE972E7}"/>
              </a:ext>
            </a:extLst>
          </p:cNvPr>
          <p:cNvSpPr/>
          <p:nvPr/>
        </p:nvSpPr>
        <p:spPr>
          <a:xfrm>
            <a:off x="3364095" y="5301208"/>
            <a:ext cx="1831558" cy="7920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7" name="Straight Connector 25">
            <a:extLst>
              <a:ext uri="{FF2B5EF4-FFF2-40B4-BE49-F238E27FC236}">
                <a16:creationId xmlns:a16="http://schemas.microsoft.com/office/drawing/2014/main" id="{97F283D8-3EE6-4688-B4F4-F94791AA3ADD}"/>
              </a:ext>
            </a:extLst>
          </p:cNvPr>
          <p:cNvCxnSpPr/>
          <p:nvPr/>
        </p:nvCxnSpPr>
        <p:spPr>
          <a:xfrm>
            <a:off x="4547580" y="5301208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26">
            <a:extLst>
              <a:ext uri="{FF2B5EF4-FFF2-40B4-BE49-F238E27FC236}">
                <a16:creationId xmlns:a16="http://schemas.microsoft.com/office/drawing/2014/main" id="{1088D7A6-C720-4812-9D9A-2BACFB4218F2}"/>
              </a:ext>
            </a:extLst>
          </p:cNvPr>
          <p:cNvCxnSpPr/>
          <p:nvPr/>
        </p:nvCxnSpPr>
        <p:spPr>
          <a:xfrm>
            <a:off x="3899508" y="5301208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27">
            <a:extLst>
              <a:ext uri="{FF2B5EF4-FFF2-40B4-BE49-F238E27FC236}">
                <a16:creationId xmlns:a16="http://schemas.microsoft.com/office/drawing/2014/main" id="{B6CDA448-6985-4C6A-9C39-542C2FCA0938}"/>
              </a:ext>
            </a:extLst>
          </p:cNvPr>
          <p:cNvSpPr txBox="1"/>
          <p:nvPr/>
        </p:nvSpPr>
        <p:spPr>
          <a:xfrm>
            <a:off x="3935511" y="5445224"/>
            <a:ext cx="756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2060"/>
                </a:solidFill>
              </a:rPr>
              <a:t>info</a:t>
            </a:r>
          </a:p>
        </p:txBody>
      </p:sp>
      <p:sp>
        <p:nvSpPr>
          <p:cNvPr id="40" name="TextBox 28">
            <a:extLst>
              <a:ext uri="{FF2B5EF4-FFF2-40B4-BE49-F238E27FC236}">
                <a16:creationId xmlns:a16="http://schemas.microsoft.com/office/drawing/2014/main" id="{FE51E049-8FD9-4A1F-9796-05995B520C6D}"/>
              </a:ext>
            </a:extLst>
          </p:cNvPr>
          <p:cNvSpPr txBox="1"/>
          <p:nvPr/>
        </p:nvSpPr>
        <p:spPr>
          <a:xfrm>
            <a:off x="4475572" y="5445224"/>
            <a:ext cx="756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2060"/>
                </a:solidFill>
              </a:rPr>
              <a:t>right</a:t>
            </a:r>
          </a:p>
        </p:txBody>
      </p:sp>
      <p:sp>
        <p:nvSpPr>
          <p:cNvPr id="41" name="TextBox 29">
            <a:extLst>
              <a:ext uri="{FF2B5EF4-FFF2-40B4-BE49-F238E27FC236}">
                <a16:creationId xmlns:a16="http://schemas.microsoft.com/office/drawing/2014/main" id="{C2B5FAF0-EC9D-4ED1-A28C-FFB38C7FC6C3}"/>
              </a:ext>
            </a:extLst>
          </p:cNvPr>
          <p:cNvSpPr txBox="1"/>
          <p:nvPr/>
        </p:nvSpPr>
        <p:spPr>
          <a:xfrm>
            <a:off x="3323444" y="5445224"/>
            <a:ext cx="756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2060"/>
                </a:solidFill>
              </a:rPr>
              <a:t>left</a:t>
            </a:r>
          </a:p>
        </p:txBody>
      </p:sp>
      <p:cxnSp>
        <p:nvCxnSpPr>
          <p:cNvPr id="42" name="Straight Arrow Connector 30">
            <a:extLst>
              <a:ext uri="{FF2B5EF4-FFF2-40B4-BE49-F238E27FC236}">
                <a16:creationId xmlns:a16="http://schemas.microsoft.com/office/drawing/2014/main" id="{7AC013D0-BA07-4815-856C-D599C8B40100}"/>
              </a:ext>
            </a:extLst>
          </p:cNvPr>
          <p:cNvCxnSpPr/>
          <p:nvPr/>
        </p:nvCxnSpPr>
        <p:spPr>
          <a:xfrm flipH="1">
            <a:off x="3050214" y="5589240"/>
            <a:ext cx="34523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31">
            <a:extLst>
              <a:ext uri="{FF2B5EF4-FFF2-40B4-BE49-F238E27FC236}">
                <a16:creationId xmlns:a16="http://schemas.microsoft.com/office/drawing/2014/main" id="{CE8DAFB7-7555-454B-A434-2561789376CA}"/>
              </a:ext>
            </a:extLst>
          </p:cNvPr>
          <p:cNvCxnSpPr/>
          <p:nvPr/>
        </p:nvCxnSpPr>
        <p:spPr>
          <a:xfrm>
            <a:off x="5195652" y="5732350"/>
            <a:ext cx="312452" cy="90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32">
            <a:extLst>
              <a:ext uri="{FF2B5EF4-FFF2-40B4-BE49-F238E27FC236}">
                <a16:creationId xmlns:a16="http://schemas.microsoft.com/office/drawing/2014/main" id="{50600290-B800-4224-BE6F-B4FBF1D9AE1C}"/>
              </a:ext>
            </a:extLst>
          </p:cNvPr>
          <p:cNvSpPr/>
          <p:nvPr/>
        </p:nvSpPr>
        <p:spPr>
          <a:xfrm>
            <a:off x="5812367" y="5301208"/>
            <a:ext cx="1831558" cy="7920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45" name="Straight Connector 33">
            <a:extLst>
              <a:ext uri="{FF2B5EF4-FFF2-40B4-BE49-F238E27FC236}">
                <a16:creationId xmlns:a16="http://schemas.microsoft.com/office/drawing/2014/main" id="{2E888373-B113-4624-9315-7D53611B3466}"/>
              </a:ext>
            </a:extLst>
          </p:cNvPr>
          <p:cNvCxnSpPr/>
          <p:nvPr/>
        </p:nvCxnSpPr>
        <p:spPr>
          <a:xfrm>
            <a:off x="6995852" y="5301208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34">
            <a:extLst>
              <a:ext uri="{FF2B5EF4-FFF2-40B4-BE49-F238E27FC236}">
                <a16:creationId xmlns:a16="http://schemas.microsoft.com/office/drawing/2014/main" id="{F735BDE2-063F-4261-AE87-32292658E566}"/>
              </a:ext>
            </a:extLst>
          </p:cNvPr>
          <p:cNvCxnSpPr/>
          <p:nvPr/>
        </p:nvCxnSpPr>
        <p:spPr>
          <a:xfrm>
            <a:off x="6347780" y="5301208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35">
            <a:extLst>
              <a:ext uri="{FF2B5EF4-FFF2-40B4-BE49-F238E27FC236}">
                <a16:creationId xmlns:a16="http://schemas.microsoft.com/office/drawing/2014/main" id="{1F3DE70B-D138-486C-8A57-62CC42038DE8}"/>
              </a:ext>
            </a:extLst>
          </p:cNvPr>
          <p:cNvSpPr txBox="1"/>
          <p:nvPr/>
        </p:nvSpPr>
        <p:spPr>
          <a:xfrm>
            <a:off x="6383783" y="5445224"/>
            <a:ext cx="756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2060"/>
                </a:solidFill>
              </a:rPr>
              <a:t>info</a:t>
            </a:r>
          </a:p>
        </p:txBody>
      </p:sp>
      <p:sp>
        <p:nvSpPr>
          <p:cNvPr id="48" name="TextBox 36">
            <a:extLst>
              <a:ext uri="{FF2B5EF4-FFF2-40B4-BE49-F238E27FC236}">
                <a16:creationId xmlns:a16="http://schemas.microsoft.com/office/drawing/2014/main" id="{9AA94CD3-21C5-406D-A527-D807DBA09941}"/>
              </a:ext>
            </a:extLst>
          </p:cNvPr>
          <p:cNvSpPr txBox="1"/>
          <p:nvPr/>
        </p:nvSpPr>
        <p:spPr>
          <a:xfrm>
            <a:off x="6923844" y="5445224"/>
            <a:ext cx="756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2060"/>
                </a:solidFill>
              </a:rPr>
              <a:t>right</a:t>
            </a:r>
          </a:p>
        </p:txBody>
      </p:sp>
      <p:sp>
        <p:nvSpPr>
          <p:cNvPr id="49" name="TextBox 37">
            <a:extLst>
              <a:ext uri="{FF2B5EF4-FFF2-40B4-BE49-F238E27FC236}">
                <a16:creationId xmlns:a16="http://schemas.microsoft.com/office/drawing/2014/main" id="{B0EF59CA-B730-448C-8A10-35BFA7FDC55B}"/>
              </a:ext>
            </a:extLst>
          </p:cNvPr>
          <p:cNvSpPr txBox="1"/>
          <p:nvPr/>
        </p:nvSpPr>
        <p:spPr>
          <a:xfrm>
            <a:off x="5771716" y="5445224"/>
            <a:ext cx="756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2060"/>
                </a:solidFill>
              </a:rPr>
              <a:t>left</a:t>
            </a:r>
          </a:p>
        </p:txBody>
      </p:sp>
      <p:cxnSp>
        <p:nvCxnSpPr>
          <p:cNvPr id="50" name="Straight Arrow Connector 38">
            <a:extLst>
              <a:ext uri="{FF2B5EF4-FFF2-40B4-BE49-F238E27FC236}">
                <a16:creationId xmlns:a16="http://schemas.microsoft.com/office/drawing/2014/main" id="{DAFB2C4B-E3F3-4606-8DC1-75378809E2C9}"/>
              </a:ext>
            </a:extLst>
          </p:cNvPr>
          <p:cNvCxnSpPr/>
          <p:nvPr/>
        </p:nvCxnSpPr>
        <p:spPr>
          <a:xfrm flipH="1">
            <a:off x="5436096" y="5589240"/>
            <a:ext cx="34523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: Angulado 55">
            <a:extLst>
              <a:ext uri="{FF2B5EF4-FFF2-40B4-BE49-F238E27FC236}">
                <a16:creationId xmlns:a16="http://schemas.microsoft.com/office/drawing/2014/main" id="{2DD3F30E-3A21-4397-B6E9-53AF2E51D2B0}"/>
              </a:ext>
            </a:extLst>
          </p:cNvPr>
          <p:cNvCxnSpPr>
            <a:stCxn id="48" idx="3"/>
          </p:cNvCxnSpPr>
          <p:nvPr/>
        </p:nvCxnSpPr>
        <p:spPr>
          <a:xfrm flipH="1">
            <a:off x="611560" y="5629890"/>
            <a:ext cx="7068369" cy="751438"/>
          </a:xfrm>
          <a:prstGeom prst="bentConnector3">
            <a:avLst>
              <a:gd name="adj1" fmla="val -3234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reto 59">
            <a:extLst>
              <a:ext uri="{FF2B5EF4-FFF2-40B4-BE49-F238E27FC236}">
                <a16:creationId xmlns:a16="http://schemas.microsoft.com/office/drawing/2014/main" id="{BA250136-4347-482A-8100-029D518A11D8}"/>
              </a:ext>
            </a:extLst>
          </p:cNvPr>
          <p:cNvCxnSpPr/>
          <p:nvPr/>
        </p:nvCxnSpPr>
        <p:spPr>
          <a:xfrm flipV="1">
            <a:off x="611560" y="5814556"/>
            <a:ext cx="0" cy="56677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de Seta Reta 61">
            <a:extLst>
              <a:ext uri="{FF2B5EF4-FFF2-40B4-BE49-F238E27FC236}">
                <a16:creationId xmlns:a16="http://schemas.microsoft.com/office/drawing/2014/main" id="{15C859C9-F5E2-4B24-8731-EF6F9AAD3384}"/>
              </a:ext>
            </a:extLst>
          </p:cNvPr>
          <p:cNvCxnSpPr/>
          <p:nvPr/>
        </p:nvCxnSpPr>
        <p:spPr>
          <a:xfrm>
            <a:off x="611560" y="5814556"/>
            <a:ext cx="27323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: Angulado 63">
            <a:extLst>
              <a:ext uri="{FF2B5EF4-FFF2-40B4-BE49-F238E27FC236}">
                <a16:creationId xmlns:a16="http://schemas.microsoft.com/office/drawing/2014/main" id="{9C9A7D28-C9A5-4C15-8D23-FDCF4720B2DD}"/>
              </a:ext>
            </a:extLst>
          </p:cNvPr>
          <p:cNvCxnSpPr>
            <a:stCxn id="33" idx="1"/>
          </p:cNvCxnSpPr>
          <p:nvPr/>
        </p:nvCxnSpPr>
        <p:spPr>
          <a:xfrm rot="10800000" flipH="1">
            <a:off x="884790" y="5085184"/>
            <a:ext cx="7071586" cy="544706"/>
          </a:xfrm>
          <a:prstGeom prst="bentConnector3">
            <a:avLst>
              <a:gd name="adj1" fmla="val -3233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to 65">
            <a:extLst>
              <a:ext uri="{FF2B5EF4-FFF2-40B4-BE49-F238E27FC236}">
                <a16:creationId xmlns:a16="http://schemas.microsoft.com/office/drawing/2014/main" id="{878EB4B7-14BD-4063-92F0-3F46260B1402}"/>
              </a:ext>
            </a:extLst>
          </p:cNvPr>
          <p:cNvCxnSpPr/>
          <p:nvPr/>
        </p:nvCxnSpPr>
        <p:spPr>
          <a:xfrm>
            <a:off x="7956376" y="5085184"/>
            <a:ext cx="0" cy="3600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 de Seta Reta 67">
            <a:extLst>
              <a:ext uri="{FF2B5EF4-FFF2-40B4-BE49-F238E27FC236}">
                <a16:creationId xmlns:a16="http://schemas.microsoft.com/office/drawing/2014/main" id="{4C6CE98A-AFE1-44CA-AD4A-6C1B9C15DC43}"/>
              </a:ext>
            </a:extLst>
          </p:cNvPr>
          <p:cNvCxnSpPr/>
          <p:nvPr/>
        </p:nvCxnSpPr>
        <p:spPr>
          <a:xfrm flipH="1">
            <a:off x="7679929" y="5445224"/>
            <a:ext cx="27644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9166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494184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pt-BR" dirty="0"/>
              <a:t>Vantagens em relação ao uso de vetores</a:t>
            </a:r>
            <a:br>
              <a:rPr lang="pt-BR" dirty="0"/>
            </a:b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pt-BR" dirty="0"/>
              <a:t>Maior flexibilidade</a:t>
            </a:r>
          </a:p>
          <a:p>
            <a:pPr lvl="2"/>
            <a:r>
              <a:rPr lang="pt-BR" dirty="0"/>
              <a:t>Conjunto de dados pode crescer ou diminuir</a:t>
            </a:r>
          </a:p>
          <a:p>
            <a:pPr lvl="1"/>
            <a:r>
              <a:rPr lang="pt-BR" dirty="0"/>
              <a:t>Evita o disperdício de memória</a:t>
            </a:r>
          </a:p>
          <a:p>
            <a:pPr lvl="1"/>
            <a:r>
              <a:rPr lang="pt-BR" dirty="0"/>
              <a:t>Elementos podem ser removidos em posições específicas</a:t>
            </a:r>
          </a:p>
          <a:p>
            <a:pPr lvl="2"/>
            <a:r>
              <a:rPr lang="pt-BR" dirty="0"/>
              <a:t>E também inseridos em posições específicas</a:t>
            </a:r>
          </a:p>
          <a:p>
            <a:pPr lvl="3"/>
            <a:r>
              <a:rPr lang="pt-BR" dirty="0"/>
              <a:t>Mostre nos exercícios!</a:t>
            </a:r>
          </a:p>
        </p:txBody>
      </p:sp>
    </p:spTree>
    <p:extLst>
      <p:ext uri="{BB962C8B-B14F-4D97-AF65-F5344CB8AC3E}">
        <p14:creationId xmlns:p14="http://schemas.microsoft.com/office/powerpoint/2010/main" val="3330172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422176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pt-BR" dirty="0"/>
              <a:t>Desvantagens em relação ao uso de vetores</a:t>
            </a:r>
            <a:br>
              <a:rPr lang="pt-BR" dirty="0"/>
            </a:b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pt-BR" dirty="0"/>
              <a:t>Acesso sequencial</a:t>
            </a:r>
          </a:p>
          <a:p>
            <a:pPr lvl="2"/>
            <a:r>
              <a:rPr lang="pt-BR" dirty="0"/>
              <a:t>Para alcançar o n-ésimo elemento, os ‘n-1’ elementos anteriores a ‘n’ devem ser acessados </a:t>
            </a:r>
          </a:p>
          <a:p>
            <a:pPr lvl="1"/>
            <a:r>
              <a:rPr lang="pt-BR" dirty="0"/>
              <a:t>Com vetores</a:t>
            </a:r>
          </a:p>
          <a:p>
            <a:pPr lvl="2"/>
            <a:r>
              <a:rPr lang="pt-BR" dirty="0"/>
              <a:t>Acesso constante</a:t>
            </a:r>
          </a:p>
          <a:p>
            <a:pPr lvl="3"/>
            <a:r>
              <a:rPr lang="pt-BR" dirty="0"/>
              <a:t>meuVetor[n]</a:t>
            </a:r>
          </a:p>
          <a:p>
            <a:pPr lvl="3"/>
            <a:r>
              <a:rPr lang="pt-BR" dirty="0"/>
              <a:t>Acesso mais rápido</a:t>
            </a:r>
          </a:p>
        </p:txBody>
      </p:sp>
    </p:spTree>
    <p:extLst>
      <p:ext uri="{BB962C8B-B14F-4D97-AF65-F5344CB8AC3E}">
        <p14:creationId xmlns:p14="http://schemas.microsoft.com/office/powerpoint/2010/main" val="2105219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Exercícios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t-BR" dirty="0"/>
              <a:t>Crie sua própria implementação de Lista Encadeada, com as funcionalidades apresentadas nesta aula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pt-BR" dirty="0"/>
              <a:t>Modifique a lista da questão 1 para armazenar inteiros na ordem crescente</a:t>
            </a:r>
          </a:p>
          <a:p>
            <a:pPr marL="834390" lvl="1" indent="-514350"/>
            <a:r>
              <a:rPr lang="pt-BR" dirty="0"/>
              <a:t>Elementos podem ser inseridos no meio ou no final da lista!</a:t>
            </a:r>
          </a:p>
          <a:p>
            <a:pPr marL="834390" lvl="1" indent="-514350"/>
            <a:r>
              <a:rPr lang="pt-BR" dirty="0"/>
              <a:t>Modifique a operação ‘remover’ para que seja mais eficiente do que na lista da questão 1 (somente a parte necessária da lista deve ser processada)</a:t>
            </a:r>
          </a:p>
          <a:p>
            <a:pPr marL="514350" indent="-514350">
              <a:buFont typeface="+mj-lt"/>
              <a:buAutoNum type="arabicPeriod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695938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paranormaloldpueblo.com/wp-content/uploads/2011/10/QuestionMar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772816"/>
            <a:ext cx="3714750" cy="2933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9776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Lista encadeada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Resolve os problemas mencionados nos slides anteriores</a:t>
            </a:r>
          </a:p>
          <a:p>
            <a:pPr lvl="1"/>
            <a:r>
              <a:rPr lang="pt-BR" dirty="0"/>
              <a:t>Maior flexibilidade que vetores</a:t>
            </a:r>
          </a:p>
          <a:p>
            <a:pPr lvl="1"/>
            <a:r>
              <a:rPr lang="pt-BR" dirty="0"/>
              <a:t>Conjunto de dados pode crescer ou diminuir</a:t>
            </a:r>
          </a:p>
          <a:p>
            <a:pPr lvl="1"/>
            <a:r>
              <a:rPr lang="pt-BR" dirty="0"/>
              <a:t>Evita o disperdício de memória</a:t>
            </a:r>
          </a:p>
          <a:p>
            <a:pPr lvl="1"/>
            <a:r>
              <a:rPr lang="pt-BR" dirty="0"/>
              <a:t>Elementos podem ser inseridos ou removidos em posições específicas</a:t>
            </a:r>
          </a:p>
          <a:p>
            <a:pPr lvl="2"/>
            <a:r>
              <a:rPr lang="pt-BR" dirty="0"/>
              <a:t>Sem necessidade de reordenação do restante dos elementos</a:t>
            </a:r>
          </a:p>
        </p:txBody>
      </p:sp>
    </p:spTree>
    <p:extLst>
      <p:ext uri="{BB962C8B-B14F-4D97-AF65-F5344CB8AC3E}">
        <p14:creationId xmlns:p14="http://schemas.microsoft.com/office/powerpoint/2010/main" val="1495852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Lista encadeada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412776"/>
            <a:ext cx="8531352" cy="4683224"/>
          </a:xfrm>
        </p:spPr>
        <p:txBody>
          <a:bodyPr>
            <a:normAutofit/>
          </a:bodyPr>
          <a:lstStyle/>
          <a:p>
            <a:r>
              <a:rPr lang="pt-BR" sz="2800" dirty="0"/>
              <a:t>Características principais</a:t>
            </a:r>
          </a:p>
          <a:p>
            <a:pPr lvl="1"/>
            <a:r>
              <a:rPr lang="pt-BR" sz="2400" dirty="0"/>
              <a:t>Estrutura sequencial</a:t>
            </a:r>
          </a:p>
          <a:p>
            <a:pPr lvl="1"/>
            <a:r>
              <a:rPr lang="pt-BR" sz="2400" dirty="0"/>
              <a:t>Cada elemento (ou nó) da lista possui </a:t>
            </a:r>
          </a:p>
          <a:p>
            <a:pPr lvl="2"/>
            <a:r>
              <a:rPr lang="pt-BR" sz="2000" dirty="0"/>
              <a:t>Um campo ‘</a:t>
            </a:r>
            <a:r>
              <a:rPr lang="pt-BR" sz="2000" u="sng" dirty="0">
                <a:solidFill>
                  <a:srgbClr val="00B050"/>
                </a:solidFill>
              </a:rPr>
              <a:t>informação</a:t>
            </a:r>
            <a:r>
              <a:rPr lang="pt-BR" sz="2000" dirty="0"/>
              <a:t>’</a:t>
            </a:r>
          </a:p>
          <a:p>
            <a:pPr lvl="2"/>
            <a:r>
              <a:rPr lang="pt-BR" sz="2000" dirty="0"/>
              <a:t>Um campo ponteiro para o </a:t>
            </a:r>
            <a:r>
              <a:rPr lang="pt-BR" sz="2000" u="sng" dirty="0">
                <a:solidFill>
                  <a:srgbClr val="FF0000"/>
                </a:solidFill>
              </a:rPr>
              <a:t>próximo</a:t>
            </a:r>
            <a:r>
              <a:rPr lang="pt-BR" sz="2000" dirty="0"/>
              <a:t> elemento </a:t>
            </a:r>
          </a:p>
        </p:txBody>
      </p:sp>
      <p:sp>
        <p:nvSpPr>
          <p:cNvPr id="4" name="Rectangle 3"/>
          <p:cNvSpPr/>
          <p:nvPr/>
        </p:nvSpPr>
        <p:spPr>
          <a:xfrm>
            <a:off x="899592" y="5229200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6" name="Straight Connector 5"/>
          <p:cNvCxnSpPr/>
          <p:nvPr/>
        </p:nvCxnSpPr>
        <p:spPr>
          <a:xfrm>
            <a:off x="1907704" y="5229200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99592" y="5517232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u="sng" dirty="0">
                <a:solidFill>
                  <a:srgbClr val="00B050"/>
                </a:solidFill>
              </a:rPr>
              <a:t>info 1</a:t>
            </a:r>
            <a:endParaRPr lang="pt-BR" b="1" u="sng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5400000">
            <a:off x="1799102" y="5552646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u="sng" dirty="0">
                <a:solidFill>
                  <a:srgbClr val="FF0000"/>
                </a:solidFill>
              </a:rPr>
              <a:t>prox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180927" y="5733256"/>
            <a:ext cx="1238945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419872" y="5229200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2" name="Straight Connector 11"/>
          <p:cNvCxnSpPr/>
          <p:nvPr/>
        </p:nvCxnSpPr>
        <p:spPr>
          <a:xfrm>
            <a:off x="4427984" y="5229200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 rot="5400000">
            <a:off x="4319382" y="5552646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701207" y="5733256"/>
            <a:ext cx="1238945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6012160" y="5229200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6" name="Straight Connector 15"/>
          <p:cNvCxnSpPr/>
          <p:nvPr/>
        </p:nvCxnSpPr>
        <p:spPr>
          <a:xfrm>
            <a:off x="7020272" y="5229200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7020272" y="5229200"/>
            <a:ext cx="504056" cy="100811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419871" y="5517232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2</a:t>
            </a:r>
            <a:endParaRPr lang="pt-BR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6012160" y="5517232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3</a:t>
            </a:r>
            <a:endParaRPr lang="pt-BR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510963" y="4057908"/>
            <a:ext cx="6046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ref</a:t>
            </a:r>
            <a:endParaRPr lang="pt-BR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936480" y="4528284"/>
            <a:ext cx="288220" cy="700916"/>
          </a:xfrm>
          <a:prstGeom prst="straightConnector1">
            <a:avLst/>
          </a:prstGeom>
          <a:ln w="2222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3645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Lista encadeada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412776"/>
            <a:ext cx="8531352" cy="4683224"/>
          </a:xfrm>
        </p:spPr>
        <p:txBody>
          <a:bodyPr>
            <a:normAutofit/>
          </a:bodyPr>
          <a:lstStyle/>
          <a:p>
            <a:r>
              <a:rPr lang="pt-BR" sz="2800" dirty="0"/>
              <a:t>Características principais</a:t>
            </a:r>
          </a:p>
          <a:p>
            <a:pPr lvl="1"/>
            <a:r>
              <a:rPr lang="pt-BR" sz="2400" dirty="0"/>
              <a:t>Caso não exista um próximo elemento, ponteiro ‘prox’ deve ser NULL</a:t>
            </a:r>
          </a:p>
          <a:p>
            <a:pPr lvl="2"/>
            <a:r>
              <a:rPr lang="pt-BR" sz="2000" dirty="0"/>
              <a:t>Indica o fim da lista</a:t>
            </a:r>
          </a:p>
          <a:p>
            <a:pPr lvl="1"/>
            <a:r>
              <a:rPr lang="pt-BR" sz="2400" dirty="0"/>
              <a:t>Existe, ainda,  um ponteiro externo (‘ref’) que aponta para o primeiro nó da lista</a:t>
            </a:r>
          </a:p>
          <a:p>
            <a:pPr lvl="2"/>
            <a:r>
              <a:rPr lang="pt-BR" sz="2100" dirty="0"/>
              <a:t>‘ref’ é do tipo ponteiro para lista (ou para um nó da lista)</a:t>
            </a:r>
          </a:p>
        </p:txBody>
      </p:sp>
      <p:sp>
        <p:nvSpPr>
          <p:cNvPr id="23" name="Rectangle 22"/>
          <p:cNvSpPr/>
          <p:nvPr/>
        </p:nvSpPr>
        <p:spPr>
          <a:xfrm>
            <a:off x="899592" y="5229200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4" name="Straight Connector 23"/>
          <p:cNvCxnSpPr/>
          <p:nvPr/>
        </p:nvCxnSpPr>
        <p:spPr>
          <a:xfrm>
            <a:off x="1907704" y="5229200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899592" y="5517232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1</a:t>
            </a:r>
            <a:endParaRPr lang="pt-BR" b="1" dirty="0"/>
          </a:p>
        </p:txBody>
      </p:sp>
      <p:sp>
        <p:nvSpPr>
          <p:cNvPr id="28" name="TextBox 27"/>
          <p:cNvSpPr txBox="1"/>
          <p:nvPr/>
        </p:nvSpPr>
        <p:spPr>
          <a:xfrm rot="5400000">
            <a:off x="1799102" y="5552646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2180927" y="5733256"/>
            <a:ext cx="1238945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3419872" y="5229200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1" name="Straight Connector 30"/>
          <p:cNvCxnSpPr/>
          <p:nvPr/>
        </p:nvCxnSpPr>
        <p:spPr>
          <a:xfrm>
            <a:off x="4427984" y="5229200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 rot="5400000">
            <a:off x="4319382" y="5552646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701207" y="5733256"/>
            <a:ext cx="1238945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6012160" y="5229200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5" name="Straight Connector 34"/>
          <p:cNvCxnSpPr/>
          <p:nvPr/>
        </p:nvCxnSpPr>
        <p:spPr>
          <a:xfrm>
            <a:off x="7020272" y="5229200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7020272" y="5229200"/>
            <a:ext cx="504056" cy="100811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419871" y="5517232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2</a:t>
            </a:r>
            <a:endParaRPr lang="pt-BR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6012160" y="5517232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3</a:t>
            </a:r>
            <a:endParaRPr lang="pt-BR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510963" y="4057908"/>
            <a:ext cx="6046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ref</a:t>
            </a:r>
            <a:endParaRPr lang="pt-BR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936480" y="4528284"/>
            <a:ext cx="288220" cy="700916"/>
          </a:xfrm>
          <a:prstGeom prst="straightConnector1">
            <a:avLst/>
          </a:prstGeom>
          <a:ln w="2222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7174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Lista encadeada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514528" cy="4495800"/>
          </a:xfrm>
        </p:spPr>
        <p:txBody>
          <a:bodyPr>
            <a:normAutofit/>
          </a:bodyPr>
          <a:lstStyle/>
          <a:p>
            <a:r>
              <a:rPr lang="pt-BR" dirty="0"/>
              <a:t>Implementação: novo tipo de dado</a:t>
            </a:r>
          </a:p>
          <a:p>
            <a:pPr marL="0" indent="0">
              <a:buNone/>
            </a:pPr>
            <a:r>
              <a:rPr lang="pt-BR" sz="2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struct</a:t>
            </a:r>
            <a:r>
              <a:rPr lang="pt-BR" sz="2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pt-BR" sz="28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lista</a:t>
            </a:r>
            <a:r>
              <a:rPr lang="pt-BR" sz="2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pPr marL="0" indent="0">
              <a:buNone/>
            </a:pPr>
            <a:r>
              <a:rPr lang="pt-BR" sz="2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	int</a:t>
            </a:r>
            <a:r>
              <a:rPr lang="pt-BR" sz="2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info;</a:t>
            </a:r>
          </a:p>
          <a:p>
            <a:pPr marL="0" indent="0">
              <a:buNone/>
            </a:pPr>
            <a:r>
              <a:rPr lang="pt-BR" sz="2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	struct</a:t>
            </a:r>
            <a:r>
              <a:rPr lang="pt-BR" sz="2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pt-BR" sz="28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lista</a:t>
            </a:r>
            <a:r>
              <a:rPr lang="pt-BR" sz="2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* prox;</a:t>
            </a:r>
          </a:p>
          <a:p>
            <a:pPr marL="0" indent="0">
              <a:buNone/>
            </a:pPr>
            <a:r>
              <a:rPr lang="pt-BR" sz="2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};</a:t>
            </a:r>
          </a:p>
          <a:p>
            <a:pPr marL="0" indent="0">
              <a:buNone/>
            </a:pPr>
            <a:r>
              <a:rPr lang="pt-BR" sz="2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typedef</a:t>
            </a:r>
            <a:r>
              <a:rPr lang="pt-BR" sz="2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pt-BR" sz="2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struct</a:t>
            </a:r>
            <a:r>
              <a:rPr lang="pt-BR" sz="2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pt-BR" sz="28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lista</a:t>
            </a:r>
            <a:r>
              <a:rPr lang="pt-BR" sz="2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pt-BR" sz="28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Lista</a:t>
            </a:r>
            <a:r>
              <a:rPr lang="pt-BR" sz="2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  <a:endParaRPr lang="pt-BR" sz="2800" dirty="0"/>
          </a:p>
        </p:txBody>
      </p:sp>
      <p:sp>
        <p:nvSpPr>
          <p:cNvPr id="4" name="Rectangle 3"/>
          <p:cNvSpPr/>
          <p:nvPr/>
        </p:nvSpPr>
        <p:spPr>
          <a:xfrm>
            <a:off x="3779912" y="5229200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" name="Straight Connector 4"/>
          <p:cNvCxnSpPr/>
          <p:nvPr/>
        </p:nvCxnSpPr>
        <p:spPr>
          <a:xfrm>
            <a:off x="4788024" y="5229200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779912" y="5517232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</a:t>
            </a:r>
            <a:endParaRPr lang="pt-BR" b="1" dirty="0"/>
          </a:p>
        </p:txBody>
      </p:sp>
      <p:sp>
        <p:nvSpPr>
          <p:cNvPr id="7" name="TextBox 6"/>
          <p:cNvSpPr txBox="1"/>
          <p:nvPr/>
        </p:nvSpPr>
        <p:spPr>
          <a:xfrm rot="5400000">
            <a:off x="4679422" y="5552646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292080" y="5749927"/>
            <a:ext cx="1238945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821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7384</TotalTime>
  <Words>3433</Words>
  <Application>Microsoft Office PowerPoint</Application>
  <PresentationFormat>Apresentação na tela (4:3)</PresentationFormat>
  <Paragraphs>846</Paragraphs>
  <Slides>58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58</vt:i4>
      </vt:variant>
    </vt:vector>
  </HeadingPairs>
  <TitlesOfParts>
    <vt:vector size="67" baseType="lpstr">
      <vt:lpstr>Arial</vt:lpstr>
      <vt:lpstr>Calibri</vt:lpstr>
      <vt:lpstr>Cambria Math</vt:lpstr>
      <vt:lpstr>Consolas</vt:lpstr>
      <vt:lpstr>Tw Cen MT</vt:lpstr>
      <vt:lpstr>Wingdings</vt:lpstr>
      <vt:lpstr>Wingdings 2</vt:lpstr>
      <vt:lpstr>Tema do Office</vt:lpstr>
      <vt:lpstr>Mediano</vt:lpstr>
      <vt:lpstr>Listas Encadeadas  </vt:lpstr>
      <vt:lpstr>O que veremos nesta aula?</vt:lpstr>
      <vt:lpstr>Motivação</vt:lpstr>
      <vt:lpstr>Motivação</vt:lpstr>
      <vt:lpstr>Motivação</vt:lpstr>
      <vt:lpstr>Lista encadeada</vt:lpstr>
      <vt:lpstr>Lista encadeada</vt:lpstr>
      <vt:lpstr>Lista encadeada</vt:lpstr>
      <vt:lpstr>Lista encadeada</vt:lpstr>
      <vt:lpstr>Lista encadeada</vt:lpstr>
      <vt:lpstr>Lista encadeada</vt:lpstr>
      <vt:lpstr>Lista encadeada</vt:lpstr>
      <vt:lpstr>Lista encadeada</vt:lpstr>
      <vt:lpstr>Lista encadeada</vt:lpstr>
      <vt:lpstr>Lista encadeada</vt:lpstr>
      <vt:lpstr>Lista encadeada</vt:lpstr>
      <vt:lpstr>Lista encadeada</vt:lpstr>
      <vt:lpstr>Lista encadeada</vt:lpstr>
      <vt:lpstr>Lista encadeada</vt:lpstr>
      <vt:lpstr>Lista encadeada</vt:lpstr>
      <vt:lpstr>Lista encadeada</vt:lpstr>
      <vt:lpstr>Lista encadeada</vt:lpstr>
      <vt:lpstr>Lista encadeada</vt:lpstr>
      <vt:lpstr>Lista encadeada</vt:lpstr>
      <vt:lpstr>Lista encadeada</vt:lpstr>
      <vt:lpstr>Lista encadeada</vt:lpstr>
      <vt:lpstr>Lista encadeada</vt:lpstr>
      <vt:lpstr>Lista encadeada</vt:lpstr>
      <vt:lpstr>Lista encadeada</vt:lpstr>
      <vt:lpstr>Lista encadeada</vt:lpstr>
      <vt:lpstr>Lista encadeada</vt:lpstr>
      <vt:lpstr>Lista encadeada</vt:lpstr>
      <vt:lpstr>Lista encadeada</vt:lpstr>
      <vt:lpstr>Lista encadeada</vt:lpstr>
      <vt:lpstr>Lista encadeada</vt:lpstr>
      <vt:lpstr>Lista encadeada</vt:lpstr>
      <vt:lpstr>Lista encadeada</vt:lpstr>
      <vt:lpstr>Lista encadeada</vt:lpstr>
      <vt:lpstr>Lista encadeada</vt:lpstr>
      <vt:lpstr>Lista encadeada circular</vt:lpstr>
      <vt:lpstr>Lista encadeada circular</vt:lpstr>
      <vt:lpstr>Lista encadeada circular</vt:lpstr>
      <vt:lpstr>Lista encadeada circular</vt:lpstr>
      <vt:lpstr>Lista encadeada circular</vt:lpstr>
      <vt:lpstr>Lista encadeada circular</vt:lpstr>
      <vt:lpstr>Lista encadeada circular</vt:lpstr>
      <vt:lpstr>Lista encadeada circular</vt:lpstr>
      <vt:lpstr>Lista encadeada circular</vt:lpstr>
      <vt:lpstr>Lista encadeada circular</vt:lpstr>
      <vt:lpstr>Lista encadeada circular</vt:lpstr>
      <vt:lpstr>Lista encadeada circular</vt:lpstr>
      <vt:lpstr>Lista encadeada circular</vt:lpstr>
      <vt:lpstr>Lista encadeada circular</vt:lpstr>
      <vt:lpstr>Mais Variações </vt:lpstr>
      <vt:lpstr>Vantagens em relação ao uso de vetores </vt:lpstr>
      <vt:lpstr>Desvantagens em relação ao uso de vetores </vt:lpstr>
      <vt:lpstr>Exercícios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que é Cálculo Numérico?</dc:title>
  <dc:creator>Guilherme</dc:creator>
  <cp:lastModifiedBy>rafael mesquita</cp:lastModifiedBy>
  <cp:revision>172</cp:revision>
  <dcterms:created xsi:type="dcterms:W3CDTF">2013-05-23T18:15:36Z</dcterms:created>
  <dcterms:modified xsi:type="dcterms:W3CDTF">2018-08-21T18:42:28Z</dcterms:modified>
</cp:coreProperties>
</file>